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60" r:id="rId2"/>
    <p:sldId id="258" r:id="rId3"/>
    <p:sldId id="318" r:id="rId4"/>
    <p:sldId id="261" r:id="rId5"/>
    <p:sldId id="264" r:id="rId6"/>
    <p:sldId id="305" r:id="rId7"/>
    <p:sldId id="307" r:id="rId8"/>
    <p:sldId id="308" r:id="rId9"/>
    <p:sldId id="309" r:id="rId10"/>
    <p:sldId id="321" r:id="rId11"/>
    <p:sldId id="312" r:id="rId12"/>
    <p:sldId id="313" r:id="rId13"/>
    <p:sldId id="320" r:id="rId14"/>
    <p:sldId id="315" r:id="rId15"/>
    <p:sldId id="316" r:id="rId16"/>
    <p:sldId id="317" r:id="rId17"/>
    <p:sldId id="319" r:id="rId18"/>
    <p:sldId id="298" r:id="rId19"/>
    <p:sldId id="265" r:id="rId20"/>
    <p:sldId id="322" r:id="rId21"/>
    <p:sldId id="323" r:id="rId22"/>
    <p:sldId id="325" r:id="rId23"/>
    <p:sldId id="324" r:id="rId24"/>
    <p:sldId id="326" r:id="rId25"/>
    <p:sldId id="327" r:id="rId26"/>
    <p:sldId id="328" r:id="rId27"/>
    <p:sldId id="329" r:id="rId28"/>
    <p:sldId id="330" r:id="rId29"/>
    <p:sldId id="331" r:id="rId30"/>
    <p:sldId id="333" r:id="rId31"/>
    <p:sldId id="332"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9" r:id="rId47"/>
    <p:sldId id="348" r:id="rId48"/>
    <p:sldId id="350" r:id="rId49"/>
    <p:sldId id="352" r:id="rId50"/>
    <p:sldId id="353" r:id="rId51"/>
    <p:sldId id="354" r:id="rId52"/>
    <p:sldId id="370" r:id="rId53"/>
    <p:sldId id="355" r:id="rId54"/>
    <p:sldId id="357" r:id="rId55"/>
    <p:sldId id="358" r:id="rId56"/>
    <p:sldId id="359" r:id="rId57"/>
    <p:sldId id="360" r:id="rId58"/>
    <p:sldId id="361" r:id="rId59"/>
    <p:sldId id="362" r:id="rId60"/>
    <p:sldId id="371" r:id="rId61"/>
    <p:sldId id="372" r:id="rId62"/>
    <p:sldId id="363" r:id="rId63"/>
    <p:sldId id="373" r:id="rId64"/>
    <p:sldId id="364" r:id="rId65"/>
    <p:sldId id="374" r:id="rId66"/>
    <p:sldId id="365" r:id="rId67"/>
    <p:sldId id="366" r:id="rId68"/>
    <p:sldId id="367" r:id="rId69"/>
    <p:sldId id="369" r:id="rId70"/>
    <p:sldId id="26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F57"/>
    <a:srgbClr val="FA8072"/>
    <a:srgbClr val="FFFAEA"/>
    <a:srgbClr val="DCEAE8"/>
    <a:srgbClr val="3F6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1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555B9-3B39-4877-AA03-45D4F5F2055C}"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3BA7F-422F-4AEB-BDEE-69147A8A6E3E}" type="slidenum">
              <a:rPr lang="en-GB" smtClean="0"/>
              <a:t>‹#›</a:t>
            </a:fld>
            <a:endParaRPr lang="en-GB"/>
          </a:p>
        </p:txBody>
      </p:sp>
    </p:spTree>
    <p:extLst>
      <p:ext uri="{BB962C8B-B14F-4D97-AF65-F5344CB8AC3E}">
        <p14:creationId xmlns:p14="http://schemas.microsoft.com/office/powerpoint/2010/main" val="364598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3BA7F-422F-4AEB-BDEE-69147A8A6E3E}" type="slidenum">
              <a:rPr lang="en-GB" smtClean="0"/>
              <a:t>23</a:t>
            </a:fld>
            <a:endParaRPr lang="en-GB"/>
          </a:p>
        </p:txBody>
      </p:sp>
    </p:spTree>
    <p:extLst>
      <p:ext uri="{BB962C8B-B14F-4D97-AF65-F5344CB8AC3E}">
        <p14:creationId xmlns:p14="http://schemas.microsoft.com/office/powerpoint/2010/main" val="317736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24498-8DAC-F8B7-3689-C471FD4FD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0295C-3839-660A-1467-843F49BE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6AAF5-EDF3-D0FE-C3CA-42E95F33C6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715813-0D7D-16A0-AACF-5877120D007B}"/>
              </a:ext>
            </a:extLst>
          </p:cNvPr>
          <p:cNvSpPr>
            <a:spLocks noGrp="1"/>
          </p:cNvSpPr>
          <p:nvPr>
            <p:ph type="sldNum" sz="quarter" idx="5"/>
          </p:nvPr>
        </p:nvSpPr>
        <p:spPr/>
        <p:txBody>
          <a:bodyPr/>
          <a:lstStyle/>
          <a:p>
            <a:fld id="{5D13BA7F-422F-4AEB-BDEE-69147A8A6E3E}" type="slidenum">
              <a:rPr lang="en-GB" smtClean="0"/>
              <a:t>32</a:t>
            </a:fld>
            <a:endParaRPr lang="en-GB"/>
          </a:p>
        </p:txBody>
      </p:sp>
    </p:spTree>
    <p:extLst>
      <p:ext uri="{BB962C8B-B14F-4D97-AF65-F5344CB8AC3E}">
        <p14:creationId xmlns:p14="http://schemas.microsoft.com/office/powerpoint/2010/main" val="23769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43379-C028-4938-A4EA-7E1735B12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A7582-A678-3493-DE50-E0AD093C6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F634B-F6C4-78CD-C77B-D2F34AD9BB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DA8F87-F676-F085-9A52-3F52794B475B}"/>
              </a:ext>
            </a:extLst>
          </p:cNvPr>
          <p:cNvSpPr>
            <a:spLocks noGrp="1"/>
          </p:cNvSpPr>
          <p:nvPr>
            <p:ph type="sldNum" sz="quarter" idx="5"/>
          </p:nvPr>
        </p:nvSpPr>
        <p:spPr/>
        <p:txBody>
          <a:bodyPr/>
          <a:lstStyle/>
          <a:p>
            <a:fld id="{5D13BA7F-422F-4AEB-BDEE-69147A8A6E3E}" type="slidenum">
              <a:rPr lang="en-GB" smtClean="0"/>
              <a:t>33</a:t>
            </a:fld>
            <a:endParaRPr lang="en-GB"/>
          </a:p>
        </p:txBody>
      </p:sp>
    </p:spTree>
    <p:extLst>
      <p:ext uri="{BB962C8B-B14F-4D97-AF65-F5344CB8AC3E}">
        <p14:creationId xmlns:p14="http://schemas.microsoft.com/office/powerpoint/2010/main" val="397465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AD6FA-589B-A421-6A8B-594673C87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0461B-0F9F-D757-080C-01C4D5D88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71D38-2D0E-F1F3-B8E1-EA6DB8835A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B1BD55-086A-8703-46CB-828B580D4519}"/>
              </a:ext>
            </a:extLst>
          </p:cNvPr>
          <p:cNvSpPr>
            <a:spLocks noGrp="1"/>
          </p:cNvSpPr>
          <p:nvPr>
            <p:ph type="sldNum" sz="quarter" idx="5"/>
          </p:nvPr>
        </p:nvSpPr>
        <p:spPr/>
        <p:txBody>
          <a:bodyPr/>
          <a:lstStyle/>
          <a:p>
            <a:fld id="{5D13BA7F-422F-4AEB-BDEE-69147A8A6E3E}" type="slidenum">
              <a:rPr lang="en-GB" smtClean="0"/>
              <a:t>34</a:t>
            </a:fld>
            <a:endParaRPr lang="en-GB"/>
          </a:p>
        </p:txBody>
      </p:sp>
    </p:spTree>
    <p:extLst>
      <p:ext uri="{BB962C8B-B14F-4D97-AF65-F5344CB8AC3E}">
        <p14:creationId xmlns:p14="http://schemas.microsoft.com/office/powerpoint/2010/main" val="406161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B6945-D818-C8E8-79A2-80F7178B4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97AD0-5B83-5AC0-334E-1BD0E3547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D1336-2B54-0605-5A89-ACDDCA439A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FE52F5-D2F0-B7CA-DF2D-7CB617560851}"/>
              </a:ext>
            </a:extLst>
          </p:cNvPr>
          <p:cNvSpPr>
            <a:spLocks noGrp="1"/>
          </p:cNvSpPr>
          <p:nvPr>
            <p:ph type="sldNum" sz="quarter" idx="5"/>
          </p:nvPr>
        </p:nvSpPr>
        <p:spPr/>
        <p:txBody>
          <a:bodyPr/>
          <a:lstStyle/>
          <a:p>
            <a:fld id="{5D13BA7F-422F-4AEB-BDEE-69147A8A6E3E}" type="slidenum">
              <a:rPr lang="en-GB" smtClean="0"/>
              <a:t>35</a:t>
            </a:fld>
            <a:endParaRPr lang="en-GB"/>
          </a:p>
        </p:txBody>
      </p:sp>
    </p:spTree>
    <p:extLst>
      <p:ext uri="{BB962C8B-B14F-4D97-AF65-F5344CB8AC3E}">
        <p14:creationId xmlns:p14="http://schemas.microsoft.com/office/powerpoint/2010/main" val="391014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75ECB-E736-9511-1A39-7AEF548E1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271FD-9606-127F-9887-C6D5BF66E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5134AB-5B2F-8799-E0C6-99C7E74FE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7A74E2-A6B1-EC7B-A0A5-5B75B9BF484D}"/>
              </a:ext>
            </a:extLst>
          </p:cNvPr>
          <p:cNvSpPr>
            <a:spLocks noGrp="1"/>
          </p:cNvSpPr>
          <p:nvPr>
            <p:ph type="sldNum" sz="quarter" idx="5"/>
          </p:nvPr>
        </p:nvSpPr>
        <p:spPr/>
        <p:txBody>
          <a:bodyPr/>
          <a:lstStyle/>
          <a:p>
            <a:fld id="{5D13BA7F-422F-4AEB-BDEE-69147A8A6E3E}" type="slidenum">
              <a:rPr lang="en-GB" smtClean="0"/>
              <a:t>36</a:t>
            </a:fld>
            <a:endParaRPr lang="en-GB"/>
          </a:p>
        </p:txBody>
      </p:sp>
    </p:spTree>
    <p:extLst>
      <p:ext uri="{BB962C8B-B14F-4D97-AF65-F5344CB8AC3E}">
        <p14:creationId xmlns:p14="http://schemas.microsoft.com/office/powerpoint/2010/main" val="26240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B55B-FCA3-8691-E66B-C7161E13E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9362D-89E0-A5B6-1139-D41F597E8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3A712-8A11-DBD0-C621-8A32D9C534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777F88-210D-D808-5C9F-E6C69FC6D30E}"/>
              </a:ext>
            </a:extLst>
          </p:cNvPr>
          <p:cNvSpPr>
            <a:spLocks noGrp="1"/>
          </p:cNvSpPr>
          <p:nvPr>
            <p:ph type="sldNum" sz="quarter" idx="5"/>
          </p:nvPr>
        </p:nvSpPr>
        <p:spPr/>
        <p:txBody>
          <a:bodyPr/>
          <a:lstStyle/>
          <a:p>
            <a:fld id="{5D13BA7F-422F-4AEB-BDEE-69147A8A6E3E}" type="slidenum">
              <a:rPr lang="en-GB" smtClean="0"/>
              <a:t>37</a:t>
            </a:fld>
            <a:endParaRPr lang="en-GB"/>
          </a:p>
        </p:txBody>
      </p:sp>
    </p:spTree>
    <p:extLst>
      <p:ext uri="{BB962C8B-B14F-4D97-AF65-F5344CB8AC3E}">
        <p14:creationId xmlns:p14="http://schemas.microsoft.com/office/powerpoint/2010/main" val="365983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58C4F-726D-BED3-EB4F-888C5DEC2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54ABC-A5F3-6731-94A3-69573AFCB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91AE0-B19A-A019-1C8F-3B23214A1A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6FB5DE-CD58-B3A1-C612-863D3C959F58}"/>
              </a:ext>
            </a:extLst>
          </p:cNvPr>
          <p:cNvSpPr>
            <a:spLocks noGrp="1"/>
          </p:cNvSpPr>
          <p:nvPr>
            <p:ph type="sldNum" sz="quarter" idx="5"/>
          </p:nvPr>
        </p:nvSpPr>
        <p:spPr/>
        <p:txBody>
          <a:bodyPr/>
          <a:lstStyle/>
          <a:p>
            <a:fld id="{5D13BA7F-422F-4AEB-BDEE-69147A8A6E3E}" type="slidenum">
              <a:rPr lang="en-GB" smtClean="0"/>
              <a:t>38</a:t>
            </a:fld>
            <a:endParaRPr lang="en-GB"/>
          </a:p>
        </p:txBody>
      </p:sp>
    </p:spTree>
    <p:extLst>
      <p:ext uri="{BB962C8B-B14F-4D97-AF65-F5344CB8AC3E}">
        <p14:creationId xmlns:p14="http://schemas.microsoft.com/office/powerpoint/2010/main" val="99339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63727-3C63-2F8F-22A0-211FB6164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FA05D-EC03-575C-8A8F-98BB863A3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C43FD-E894-31AD-7E4F-BBEFEB74A8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86C7E5-EADB-A47A-12C2-4A03D4569548}"/>
              </a:ext>
            </a:extLst>
          </p:cNvPr>
          <p:cNvSpPr>
            <a:spLocks noGrp="1"/>
          </p:cNvSpPr>
          <p:nvPr>
            <p:ph type="sldNum" sz="quarter" idx="5"/>
          </p:nvPr>
        </p:nvSpPr>
        <p:spPr/>
        <p:txBody>
          <a:bodyPr/>
          <a:lstStyle/>
          <a:p>
            <a:fld id="{5D13BA7F-422F-4AEB-BDEE-69147A8A6E3E}" type="slidenum">
              <a:rPr lang="en-GB" smtClean="0"/>
              <a:t>39</a:t>
            </a:fld>
            <a:endParaRPr lang="en-GB"/>
          </a:p>
        </p:txBody>
      </p:sp>
    </p:spTree>
    <p:extLst>
      <p:ext uri="{BB962C8B-B14F-4D97-AF65-F5344CB8AC3E}">
        <p14:creationId xmlns:p14="http://schemas.microsoft.com/office/powerpoint/2010/main" val="1609482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EBAB-48C6-96DB-90A2-9F26A13B3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94AFE-4635-5F82-F3C2-E8AC51DF4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A2919-2A91-569B-3E23-5584A0F206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1A015F-82FD-FA52-5743-F60BD6CB2079}"/>
              </a:ext>
            </a:extLst>
          </p:cNvPr>
          <p:cNvSpPr>
            <a:spLocks noGrp="1"/>
          </p:cNvSpPr>
          <p:nvPr>
            <p:ph type="sldNum" sz="quarter" idx="5"/>
          </p:nvPr>
        </p:nvSpPr>
        <p:spPr/>
        <p:txBody>
          <a:bodyPr/>
          <a:lstStyle/>
          <a:p>
            <a:fld id="{5D13BA7F-422F-4AEB-BDEE-69147A8A6E3E}" type="slidenum">
              <a:rPr lang="en-GB" smtClean="0"/>
              <a:t>40</a:t>
            </a:fld>
            <a:endParaRPr lang="en-GB"/>
          </a:p>
        </p:txBody>
      </p:sp>
    </p:spTree>
    <p:extLst>
      <p:ext uri="{BB962C8B-B14F-4D97-AF65-F5344CB8AC3E}">
        <p14:creationId xmlns:p14="http://schemas.microsoft.com/office/powerpoint/2010/main" val="31157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2336-0283-6F2C-A8E9-2C8395F4C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3B52D-BAAF-023F-F659-265B5376F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1C8C8-4F48-620E-6D7C-9563FB759B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D521D4-924C-97C3-778D-3108EB3B471B}"/>
              </a:ext>
            </a:extLst>
          </p:cNvPr>
          <p:cNvSpPr>
            <a:spLocks noGrp="1"/>
          </p:cNvSpPr>
          <p:nvPr>
            <p:ph type="sldNum" sz="quarter" idx="5"/>
          </p:nvPr>
        </p:nvSpPr>
        <p:spPr/>
        <p:txBody>
          <a:bodyPr/>
          <a:lstStyle/>
          <a:p>
            <a:fld id="{5D13BA7F-422F-4AEB-BDEE-69147A8A6E3E}" type="slidenum">
              <a:rPr lang="en-GB" smtClean="0"/>
              <a:t>41</a:t>
            </a:fld>
            <a:endParaRPr lang="en-GB"/>
          </a:p>
        </p:txBody>
      </p:sp>
    </p:spTree>
    <p:extLst>
      <p:ext uri="{BB962C8B-B14F-4D97-AF65-F5344CB8AC3E}">
        <p14:creationId xmlns:p14="http://schemas.microsoft.com/office/powerpoint/2010/main" val="102543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E7B6-DFD7-C7DA-4175-15A3DCA90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FA42D-4232-8A17-EC80-D5795E57A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1B769-9D87-F8E8-9E66-A686957FA4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6115BA-2DFC-E967-1E7E-5A93DAFAE0A2}"/>
              </a:ext>
            </a:extLst>
          </p:cNvPr>
          <p:cNvSpPr>
            <a:spLocks noGrp="1"/>
          </p:cNvSpPr>
          <p:nvPr>
            <p:ph type="sldNum" sz="quarter" idx="5"/>
          </p:nvPr>
        </p:nvSpPr>
        <p:spPr/>
        <p:txBody>
          <a:bodyPr/>
          <a:lstStyle/>
          <a:p>
            <a:fld id="{5D13BA7F-422F-4AEB-BDEE-69147A8A6E3E}" type="slidenum">
              <a:rPr lang="en-GB" smtClean="0"/>
              <a:t>24</a:t>
            </a:fld>
            <a:endParaRPr lang="en-GB"/>
          </a:p>
        </p:txBody>
      </p:sp>
    </p:spTree>
    <p:extLst>
      <p:ext uri="{BB962C8B-B14F-4D97-AF65-F5344CB8AC3E}">
        <p14:creationId xmlns:p14="http://schemas.microsoft.com/office/powerpoint/2010/main" val="11697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4F3F0-1B0A-23A0-6A2F-61D386D9B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1F982-6987-49D1-00AD-6E36ACC38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450A7-20D4-3EF3-5715-65B742B9BF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8D1085-8B4B-E8DA-6B68-D6A9607783CA}"/>
              </a:ext>
            </a:extLst>
          </p:cNvPr>
          <p:cNvSpPr>
            <a:spLocks noGrp="1"/>
          </p:cNvSpPr>
          <p:nvPr>
            <p:ph type="sldNum" sz="quarter" idx="5"/>
          </p:nvPr>
        </p:nvSpPr>
        <p:spPr/>
        <p:txBody>
          <a:bodyPr/>
          <a:lstStyle/>
          <a:p>
            <a:fld id="{5D13BA7F-422F-4AEB-BDEE-69147A8A6E3E}" type="slidenum">
              <a:rPr lang="en-GB" smtClean="0"/>
              <a:t>42</a:t>
            </a:fld>
            <a:endParaRPr lang="en-GB"/>
          </a:p>
        </p:txBody>
      </p:sp>
    </p:spTree>
    <p:extLst>
      <p:ext uri="{BB962C8B-B14F-4D97-AF65-F5344CB8AC3E}">
        <p14:creationId xmlns:p14="http://schemas.microsoft.com/office/powerpoint/2010/main" val="1711773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3160-0125-EA15-5974-B940B88DB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E8E13-D71A-B913-DB5A-09BBAFDE2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012A8-C465-E042-BB8B-27B456475A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1C4C726-9E13-860A-50F0-10C55B0DBBF1}"/>
              </a:ext>
            </a:extLst>
          </p:cNvPr>
          <p:cNvSpPr>
            <a:spLocks noGrp="1"/>
          </p:cNvSpPr>
          <p:nvPr>
            <p:ph type="sldNum" sz="quarter" idx="5"/>
          </p:nvPr>
        </p:nvSpPr>
        <p:spPr/>
        <p:txBody>
          <a:bodyPr/>
          <a:lstStyle/>
          <a:p>
            <a:fld id="{5D13BA7F-422F-4AEB-BDEE-69147A8A6E3E}" type="slidenum">
              <a:rPr lang="en-GB" smtClean="0"/>
              <a:t>43</a:t>
            </a:fld>
            <a:endParaRPr lang="en-GB"/>
          </a:p>
        </p:txBody>
      </p:sp>
    </p:spTree>
    <p:extLst>
      <p:ext uri="{BB962C8B-B14F-4D97-AF65-F5344CB8AC3E}">
        <p14:creationId xmlns:p14="http://schemas.microsoft.com/office/powerpoint/2010/main" val="339628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2121-AFB2-CF6A-D016-BD7723E3D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1361B-C6D1-AD7C-F8A1-6A78E2AFA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6CB01-35AA-0D86-81A3-66BCBBB51C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27E1BA-A069-68B9-5500-F8A2A8FE6E7E}"/>
              </a:ext>
            </a:extLst>
          </p:cNvPr>
          <p:cNvSpPr>
            <a:spLocks noGrp="1"/>
          </p:cNvSpPr>
          <p:nvPr>
            <p:ph type="sldNum" sz="quarter" idx="5"/>
          </p:nvPr>
        </p:nvSpPr>
        <p:spPr/>
        <p:txBody>
          <a:bodyPr/>
          <a:lstStyle/>
          <a:p>
            <a:fld id="{5D13BA7F-422F-4AEB-BDEE-69147A8A6E3E}" type="slidenum">
              <a:rPr lang="en-GB" smtClean="0"/>
              <a:t>44</a:t>
            </a:fld>
            <a:endParaRPr lang="en-GB"/>
          </a:p>
        </p:txBody>
      </p:sp>
    </p:spTree>
    <p:extLst>
      <p:ext uri="{BB962C8B-B14F-4D97-AF65-F5344CB8AC3E}">
        <p14:creationId xmlns:p14="http://schemas.microsoft.com/office/powerpoint/2010/main" val="382117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F4CDB-9514-5F4C-B503-5A9A7FBC7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FC4FB-9FFF-7A48-6824-F9F121F65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67B62-9718-C0D3-53A2-6EB0EE21D9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7A3D8B-9553-8FE4-CC55-DF5A3EA7710B}"/>
              </a:ext>
            </a:extLst>
          </p:cNvPr>
          <p:cNvSpPr>
            <a:spLocks noGrp="1"/>
          </p:cNvSpPr>
          <p:nvPr>
            <p:ph type="sldNum" sz="quarter" idx="5"/>
          </p:nvPr>
        </p:nvSpPr>
        <p:spPr/>
        <p:txBody>
          <a:bodyPr/>
          <a:lstStyle/>
          <a:p>
            <a:fld id="{5D13BA7F-422F-4AEB-BDEE-69147A8A6E3E}" type="slidenum">
              <a:rPr lang="en-GB" smtClean="0"/>
              <a:t>49</a:t>
            </a:fld>
            <a:endParaRPr lang="en-GB"/>
          </a:p>
        </p:txBody>
      </p:sp>
    </p:spTree>
    <p:extLst>
      <p:ext uri="{BB962C8B-B14F-4D97-AF65-F5344CB8AC3E}">
        <p14:creationId xmlns:p14="http://schemas.microsoft.com/office/powerpoint/2010/main" val="3700602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77C2D-E9EB-B244-7D12-91BCB3E9E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846C7-2079-5333-40D8-A5495420E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B46F2-3230-CA7C-0FCB-0DD3BEFBA7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1AE1FE-E8BA-7807-2C7F-AC0A55C879F7}"/>
              </a:ext>
            </a:extLst>
          </p:cNvPr>
          <p:cNvSpPr>
            <a:spLocks noGrp="1"/>
          </p:cNvSpPr>
          <p:nvPr>
            <p:ph type="sldNum" sz="quarter" idx="5"/>
          </p:nvPr>
        </p:nvSpPr>
        <p:spPr/>
        <p:txBody>
          <a:bodyPr/>
          <a:lstStyle/>
          <a:p>
            <a:fld id="{5D13BA7F-422F-4AEB-BDEE-69147A8A6E3E}" type="slidenum">
              <a:rPr lang="en-GB" smtClean="0"/>
              <a:t>50</a:t>
            </a:fld>
            <a:endParaRPr lang="en-GB"/>
          </a:p>
        </p:txBody>
      </p:sp>
    </p:spTree>
    <p:extLst>
      <p:ext uri="{BB962C8B-B14F-4D97-AF65-F5344CB8AC3E}">
        <p14:creationId xmlns:p14="http://schemas.microsoft.com/office/powerpoint/2010/main" val="3690942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174E1-D050-1354-37A6-BA3DFCB59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AC78A-919A-3A8A-DBD4-2BFE26B26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90BB3-A00A-4D15-0627-4EFA0CB5D2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64ED410-97ED-B575-999F-2CCD6776A24E}"/>
              </a:ext>
            </a:extLst>
          </p:cNvPr>
          <p:cNvSpPr>
            <a:spLocks noGrp="1"/>
          </p:cNvSpPr>
          <p:nvPr>
            <p:ph type="sldNum" sz="quarter" idx="5"/>
          </p:nvPr>
        </p:nvSpPr>
        <p:spPr/>
        <p:txBody>
          <a:bodyPr/>
          <a:lstStyle/>
          <a:p>
            <a:fld id="{5D13BA7F-422F-4AEB-BDEE-69147A8A6E3E}" type="slidenum">
              <a:rPr lang="en-GB" smtClean="0"/>
              <a:t>51</a:t>
            </a:fld>
            <a:endParaRPr lang="en-GB"/>
          </a:p>
        </p:txBody>
      </p:sp>
    </p:spTree>
    <p:extLst>
      <p:ext uri="{BB962C8B-B14F-4D97-AF65-F5344CB8AC3E}">
        <p14:creationId xmlns:p14="http://schemas.microsoft.com/office/powerpoint/2010/main" val="192876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11FD0-EDA5-1EB4-665F-E58A5478B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4EA44-5A61-C2AC-AD90-33A057096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21255-A965-B3C7-993B-0271FBFDB3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945A0D-8C52-E289-FAB8-D28E24035FDA}"/>
              </a:ext>
            </a:extLst>
          </p:cNvPr>
          <p:cNvSpPr>
            <a:spLocks noGrp="1"/>
          </p:cNvSpPr>
          <p:nvPr>
            <p:ph type="sldNum" sz="quarter" idx="5"/>
          </p:nvPr>
        </p:nvSpPr>
        <p:spPr/>
        <p:txBody>
          <a:bodyPr/>
          <a:lstStyle/>
          <a:p>
            <a:fld id="{5D13BA7F-422F-4AEB-BDEE-69147A8A6E3E}" type="slidenum">
              <a:rPr lang="en-GB" smtClean="0"/>
              <a:t>53</a:t>
            </a:fld>
            <a:endParaRPr lang="en-GB"/>
          </a:p>
        </p:txBody>
      </p:sp>
    </p:spTree>
    <p:extLst>
      <p:ext uri="{BB962C8B-B14F-4D97-AF65-F5344CB8AC3E}">
        <p14:creationId xmlns:p14="http://schemas.microsoft.com/office/powerpoint/2010/main" val="147600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895D-AF3B-2206-30A8-819948507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B8B1A-D145-2690-3613-F4E1FA685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6A22D-1AF2-E571-B36D-0F941A4E2A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A517C4-05B3-8BC5-A1CC-C6BD17BE6F38}"/>
              </a:ext>
            </a:extLst>
          </p:cNvPr>
          <p:cNvSpPr>
            <a:spLocks noGrp="1"/>
          </p:cNvSpPr>
          <p:nvPr>
            <p:ph type="sldNum" sz="quarter" idx="5"/>
          </p:nvPr>
        </p:nvSpPr>
        <p:spPr/>
        <p:txBody>
          <a:bodyPr/>
          <a:lstStyle/>
          <a:p>
            <a:fld id="{5D13BA7F-422F-4AEB-BDEE-69147A8A6E3E}" type="slidenum">
              <a:rPr lang="en-GB" smtClean="0"/>
              <a:t>54</a:t>
            </a:fld>
            <a:endParaRPr lang="en-GB"/>
          </a:p>
        </p:txBody>
      </p:sp>
    </p:spTree>
    <p:extLst>
      <p:ext uri="{BB962C8B-B14F-4D97-AF65-F5344CB8AC3E}">
        <p14:creationId xmlns:p14="http://schemas.microsoft.com/office/powerpoint/2010/main" val="875816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0F907-18E0-8D80-BCFF-A8E89FBEE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29D3-868B-03E8-E911-7418131A0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B5922-E584-8266-163C-47A2969590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702A6A-4529-39C0-E4E2-76AF0C0004CE}"/>
              </a:ext>
            </a:extLst>
          </p:cNvPr>
          <p:cNvSpPr>
            <a:spLocks noGrp="1"/>
          </p:cNvSpPr>
          <p:nvPr>
            <p:ph type="sldNum" sz="quarter" idx="5"/>
          </p:nvPr>
        </p:nvSpPr>
        <p:spPr/>
        <p:txBody>
          <a:bodyPr/>
          <a:lstStyle/>
          <a:p>
            <a:fld id="{5D13BA7F-422F-4AEB-BDEE-69147A8A6E3E}" type="slidenum">
              <a:rPr lang="en-GB" smtClean="0"/>
              <a:t>55</a:t>
            </a:fld>
            <a:endParaRPr lang="en-GB"/>
          </a:p>
        </p:txBody>
      </p:sp>
    </p:spTree>
    <p:extLst>
      <p:ext uri="{BB962C8B-B14F-4D97-AF65-F5344CB8AC3E}">
        <p14:creationId xmlns:p14="http://schemas.microsoft.com/office/powerpoint/2010/main" val="2751348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D2B24-F4FD-71BF-6E20-94155F314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CCAF-0954-3E6B-1ED5-8389D24C8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E55E2-3974-8263-300C-6263C0CF689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D16E37-D2CD-316B-B61C-24A2BEB08048}"/>
              </a:ext>
            </a:extLst>
          </p:cNvPr>
          <p:cNvSpPr>
            <a:spLocks noGrp="1"/>
          </p:cNvSpPr>
          <p:nvPr>
            <p:ph type="sldNum" sz="quarter" idx="5"/>
          </p:nvPr>
        </p:nvSpPr>
        <p:spPr/>
        <p:txBody>
          <a:bodyPr/>
          <a:lstStyle/>
          <a:p>
            <a:fld id="{5D13BA7F-422F-4AEB-BDEE-69147A8A6E3E}" type="slidenum">
              <a:rPr lang="en-GB" smtClean="0"/>
              <a:t>56</a:t>
            </a:fld>
            <a:endParaRPr lang="en-GB"/>
          </a:p>
        </p:txBody>
      </p:sp>
    </p:spTree>
    <p:extLst>
      <p:ext uri="{BB962C8B-B14F-4D97-AF65-F5344CB8AC3E}">
        <p14:creationId xmlns:p14="http://schemas.microsoft.com/office/powerpoint/2010/main" val="86347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B4CA2-2D19-89C9-77A3-499518722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9A760-9DF1-7170-53AE-4BCD9D309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31625-9B6F-E43F-0063-FB154AB10D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149FE9-B21B-AD86-98A9-A5B87E474BA0}"/>
              </a:ext>
            </a:extLst>
          </p:cNvPr>
          <p:cNvSpPr>
            <a:spLocks noGrp="1"/>
          </p:cNvSpPr>
          <p:nvPr>
            <p:ph type="sldNum" sz="quarter" idx="5"/>
          </p:nvPr>
        </p:nvSpPr>
        <p:spPr/>
        <p:txBody>
          <a:bodyPr/>
          <a:lstStyle/>
          <a:p>
            <a:fld id="{5D13BA7F-422F-4AEB-BDEE-69147A8A6E3E}" type="slidenum">
              <a:rPr lang="en-GB" smtClean="0"/>
              <a:t>25</a:t>
            </a:fld>
            <a:endParaRPr lang="en-GB"/>
          </a:p>
        </p:txBody>
      </p:sp>
    </p:spTree>
    <p:extLst>
      <p:ext uri="{BB962C8B-B14F-4D97-AF65-F5344CB8AC3E}">
        <p14:creationId xmlns:p14="http://schemas.microsoft.com/office/powerpoint/2010/main" val="4134104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C297A-ECC1-94DE-D4B1-21D06E1B3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79893-CB82-76D5-78B5-E6EA969F0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07631-8441-44B7-7E6D-618EB0C1F9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7FD915-463F-9392-4BE0-912B5AD8F940}"/>
              </a:ext>
            </a:extLst>
          </p:cNvPr>
          <p:cNvSpPr>
            <a:spLocks noGrp="1"/>
          </p:cNvSpPr>
          <p:nvPr>
            <p:ph type="sldNum" sz="quarter" idx="5"/>
          </p:nvPr>
        </p:nvSpPr>
        <p:spPr/>
        <p:txBody>
          <a:bodyPr/>
          <a:lstStyle/>
          <a:p>
            <a:fld id="{5D13BA7F-422F-4AEB-BDEE-69147A8A6E3E}" type="slidenum">
              <a:rPr lang="en-GB" smtClean="0"/>
              <a:t>57</a:t>
            </a:fld>
            <a:endParaRPr lang="en-GB"/>
          </a:p>
        </p:txBody>
      </p:sp>
    </p:spTree>
    <p:extLst>
      <p:ext uri="{BB962C8B-B14F-4D97-AF65-F5344CB8AC3E}">
        <p14:creationId xmlns:p14="http://schemas.microsoft.com/office/powerpoint/2010/main" val="1328753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6EF39-29EC-A930-03CE-A6A183FCB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71125-28EF-BA87-C3A6-BDCACA68D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5EDAE-5AE8-8845-1C35-BB6045D98F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7F9232-8F0F-2BB8-D42D-BD9D2E07093B}"/>
              </a:ext>
            </a:extLst>
          </p:cNvPr>
          <p:cNvSpPr>
            <a:spLocks noGrp="1"/>
          </p:cNvSpPr>
          <p:nvPr>
            <p:ph type="sldNum" sz="quarter" idx="5"/>
          </p:nvPr>
        </p:nvSpPr>
        <p:spPr/>
        <p:txBody>
          <a:bodyPr/>
          <a:lstStyle/>
          <a:p>
            <a:fld id="{5D13BA7F-422F-4AEB-BDEE-69147A8A6E3E}" type="slidenum">
              <a:rPr lang="en-GB" smtClean="0"/>
              <a:t>58</a:t>
            </a:fld>
            <a:endParaRPr lang="en-GB"/>
          </a:p>
        </p:txBody>
      </p:sp>
    </p:spTree>
    <p:extLst>
      <p:ext uri="{BB962C8B-B14F-4D97-AF65-F5344CB8AC3E}">
        <p14:creationId xmlns:p14="http://schemas.microsoft.com/office/powerpoint/2010/main" val="1670549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BF658-E24D-0297-5DEE-0B25435A6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5816C-0312-5634-E7B4-C31C6E66A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B6F5D-50AD-4309-AC95-C52E671F453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483151-786E-AFAF-B5F1-FE2486EC6D82}"/>
              </a:ext>
            </a:extLst>
          </p:cNvPr>
          <p:cNvSpPr>
            <a:spLocks noGrp="1"/>
          </p:cNvSpPr>
          <p:nvPr>
            <p:ph type="sldNum" sz="quarter" idx="5"/>
          </p:nvPr>
        </p:nvSpPr>
        <p:spPr/>
        <p:txBody>
          <a:bodyPr/>
          <a:lstStyle/>
          <a:p>
            <a:fld id="{5D13BA7F-422F-4AEB-BDEE-69147A8A6E3E}" type="slidenum">
              <a:rPr lang="en-GB" smtClean="0"/>
              <a:t>59</a:t>
            </a:fld>
            <a:endParaRPr lang="en-GB"/>
          </a:p>
        </p:txBody>
      </p:sp>
    </p:spTree>
    <p:extLst>
      <p:ext uri="{BB962C8B-B14F-4D97-AF65-F5344CB8AC3E}">
        <p14:creationId xmlns:p14="http://schemas.microsoft.com/office/powerpoint/2010/main" val="40669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253B4-C901-2386-C5A8-2AC798FE7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C0274-D8F0-146C-6F95-7A5C7EFD2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1B90B-802E-0EA3-5C18-7ADA7087C5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21D218-3509-2083-9ED5-5D1DA2681CF6}"/>
              </a:ext>
            </a:extLst>
          </p:cNvPr>
          <p:cNvSpPr>
            <a:spLocks noGrp="1"/>
          </p:cNvSpPr>
          <p:nvPr>
            <p:ph type="sldNum" sz="quarter" idx="5"/>
          </p:nvPr>
        </p:nvSpPr>
        <p:spPr/>
        <p:txBody>
          <a:bodyPr/>
          <a:lstStyle/>
          <a:p>
            <a:fld id="{5D13BA7F-422F-4AEB-BDEE-69147A8A6E3E}" type="slidenum">
              <a:rPr lang="en-GB" smtClean="0"/>
              <a:t>60</a:t>
            </a:fld>
            <a:endParaRPr lang="en-GB"/>
          </a:p>
        </p:txBody>
      </p:sp>
    </p:spTree>
    <p:extLst>
      <p:ext uri="{BB962C8B-B14F-4D97-AF65-F5344CB8AC3E}">
        <p14:creationId xmlns:p14="http://schemas.microsoft.com/office/powerpoint/2010/main" val="4205002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2DE98-6194-C920-6694-2082AE0E4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5A05D-8A8E-E302-C217-0B3E24472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A98FF-6AF2-1D0E-F68D-E6F6685378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C0DBDE-65B8-8581-7C85-2F5C364A91E5}"/>
              </a:ext>
            </a:extLst>
          </p:cNvPr>
          <p:cNvSpPr>
            <a:spLocks noGrp="1"/>
          </p:cNvSpPr>
          <p:nvPr>
            <p:ph type="sldNum" sz="quarter" idx="5"/>
          </p:nvPr>
        </p:nvSpPr>
        <p:spPr/>
        <p:txBody>
          <a:bodyPr/>
          <a:lstStyle/>
          <a:p>
            <a:fld id="{5D13BA7F-422F-4AEB-BDEE-69147A8A6E3E}" type="slidenum">
              <a:rPr lang="en-GB" smtClean="0"/>
              <a:t>61</a:t>
            </a:fld>
            <a:endParaRPr lang="en-GB"/>
          </a:p>
        </p:txBody>
      </p:sp>
    </p:spTree>
    <p:extLst>
      <p:ext uri="{BB962C8B-B14F-4D97-AF65-F5344CB8AC3E}">
        <p14:creationId xmlns:p14="http://schemas.microsoft.com/office/powerpoint/2010/main" val="1277712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ED81C-44D1-2420-57C0-C80BC5489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3E7FD-5B82-486D-6323-E29F3A133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A0F0C-1E6C-0B46-7204-8AC07951DD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368FC2-A846-0173-9F2E-498EEBF261E7}"/>
              </a:ext>
            </a:extLst>
          </p:cNvPr>
          <p:cNvSpPr>
            <a:spLocks noGrp="1"/>
          </p:cNvSpPr>
          <p:nvPr>
            <p:ph type="sldNum" sz="quarter" idx="5"/>
          </p:nvPr>
        </p:nvSpPr>
        <p:spPr/>
        <p:txBody>
          <a:bodyPr/>
          <a:lstStyle/>
          <a:p>
            <a:fld id="{5D13BA7F-422F-4AEB-BDEE-69147A8A6E3E}" type="slidenum">
              <a:rPr lang="en-GB" smtClean="0"/>
              <a:t>62</a:t>
            </a:fld>
            <a:endParaRPr lang="en-GB"/>
          </a:p>
        </p:txBody>
      </p:sp>
    </p:spTree>
    <p:extLst>
      <p:ext uri="{BB962C8B-B14F-4D97-AF65-F5344CB8AC3E}">
        <p14:creationId xmlns:p14="http://schemas.microsoft.com/office/powerpoint/2010/main" val="359566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2D92-C7D9-A18B-F532-8A434AD60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D2EB6-F446-DC46-A1F6-9D0C3C89B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ECBEB-60A9-B5AF-4DDE-551C26E4B0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D6E214-ECF2-EDB8-BA15-3068E7152476}"/>
              </a:ext>
            </a:extLst>
          </p:cNvPr>
          <p:cNvSpPr>
            <a:spLocks noGrp="1"/>
          </p:cNvSpPr>
          <p:nvPr>
            <p:ph type="sldNum" sz="quarter" idx="5"/>
          </p:nvPr>
        </p:nvSpPr>
        <p:spPr/>
        <p:txBody>
          <a:bodyPr/>
          <a:lstStyle/>
          <a:p>
            <a:fld id="{5D13BA7F-422F-4AEB-BDEE-69147A8A6E3E}" type="slidenum">
              <a:rPr lang="en-GB" smtClean="0"/>
              <a:t>63</a:t>
            </a:fld>
            <a:endParaRPr lang="en-GB"/>
          </a:p>
        </p:txBody>
      </p:sp>
    </p:spTree>
    <p:extLst>
      <p:ext uri="{BB962C8B-B14F-4D97-AF65-F5344CB8AC3E}">
        <p14:creationId xmlns:p14="http://schemas.microsoft.com/office/powerpoint/2010/main" val="2271593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F5C45-0329-F13A-A7FB-39BA94C98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1C4F6-756F-6B72-444C-96298D6CD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49951-6EFE-6638-582F-4462EA95F5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BCFB94-6F32-9F15-D0AD-E128036FB857}"/>
              </a:ext>
            </a:extLst>
          </p:cNvPr>
          <p:cNvSpPr>
            <a:spLocks noGrp="1"/>
          </p:cNvSpPr>
          <p:nvPr>
            <p:ph type="sldNum" sz="quarter" idx="5"/>
          </p:nvPr>
        </p:nvSpPr>
        <p:spPr/>
        <p:txBody>
          <a:bodyPr/>
          <a:lstStyle/>
          <a:p>
            <a:fld id="{5D13BA7F-422F-4AEB-BDEE-69147A8A6E3E}" type="slidenum">
              <a:rPr lang="en-GB" smtClean="0"/>
              <a:t>64</a:t>
            </a:fld>
            <a:endParaRPr lang="en-GB"/>
          </a:p>
        </p:txBody>
      </p:sp>
    </p:spTree>
    <p:extLst>
      <p:ext uri="{BB962C8B-B14F-4D97-AF65-F5344CB8AC3E}">
        <p14:creationId xmlns:p14="http://schemas.microsoft.com/office/powerpoint/2010/main" val="3476360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26712-8E85-E5E4-0FCA-D0124A749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2ED8F-0665-5B27-1337-5D0DE46A4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61890-F728-45FF-3C5D-6BBB5D0B20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BCECE8-C2A0-F7EC-E9BB-068E481C6449}"/>
              </a:ext>
            </a:extLst>
          </p:cNvPr>
          <p:cNvSpPr>
            <a:spLocks noGrp="1"/>
          </p:cNvSpPr>
          <p:nvPr>
            <p:ph type="sldNum" sz="quarter" idx="5"/>
          </p:nvPr>
        </p:nvSpPr>
        <p:spPr/>
        <p:txBody>
          <a:bodyPr/>
          <a:lstStyle/>
          <a:p>
            <a:fld id="{5D13BA7F-422F-4AEB-BDEE-69147A8A6E3E}" type="slidenum">
              <a:rPr lang="en-GB" smtClean="0"/>
              <a:t>65</a:t>
            </a:fld>
            <a:endParaRPr lang="en-GB"/>
          </a:p>
        </p:txBody>
      </p:sp>
    </p:spTree>
    <p:extLst>
      <p:ext uri="{BB962C8B-B14F-4D97-AF65-F5344CB8AC3E}">
        <p14:creationId xmlns:p14="http://schemas.microsoft.com/office/powerpoint/2010/main" val="1376921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2F6E-0E8F-7D89-01B0-962377EA4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6AC35-9813-5891-8763-A3E600271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C1F7A-616D-464A-7066-2832C78B61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095204-BCA5-26FA-49B9-7E71ED71379A}"/>
              </a:ext>
            </a:extLst>
          </p:cNvPr>
          <p:cNvSpPr>
            <a:spLocks noGrp="1"/>
          </p:cNvSpPr>
          <p:nvPr>
            <p:ph type="sldNum" sz="quarter" idx="5"/>
          </p:nvPr>
        </p:nvSpPr>
        <p:spPr/>
        <p:txBody>
          <a:bodyPr/>
          <a:lstStyle/>
          <a:p>
            <a:fld id="{5D13BA7F-422F-4AEB-BDEE-69147A8A6E3E}" type="slidenum">
              <a:rPr lang="en-GB" smtClean="0"/>
              <a:t>66</a:t>
            </a:fld>
            <a:endParaRPr lang="en-GB"/>
          </a:p>
        </p:txBody>
      </p:sp>
    </p:spTree>
    <p:extLst>
      <p:ext uri="{BB962C8B-B14F-4D97-AF65-F5344CB8AC3E}">
        <p14:creationId xmlns:p14="http://schemas.microsoft.com/office/powerpoint/2010/main" val="246154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39A5E-E4F7-846D-21E4-97A0D4CC7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3E740-0915-F3AE-8C5F-C415E8D4E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75E15-7424-6DA4-A77A-F822C60F12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857C40-630A-9678-280B-6D0B1A20D8D5}"/>
              </a:ext>
            </a:extLst>
          </p:cNvPr>
          <p:cNvSpPr>
            <a:spLocks noGrp="1"/>
          </p:cNvSpPr>
          <p:nvPr>
            <p:ph type="sldNum" sz="quarter" idx="5"/>
          </p:nvPr>
        </p:nvSpPr>
        <p:spPr/>
        <p:txBody>
          <a:bodyPr/>
          <a:lstStyle/>
          <a:p>
            <a:fld id="{5D13BA7F-422F-4AEB-BDEE-69147A8A6E3E}" type="slidenum">
              <a:rPr lang="en-GB" smtClean="0"/>
              <a:t>26</a:t>
            </a:fld>
            <a:endParaRPr lang="en-GB"/>
          </a:p>
        </p:txBody>
      </p:sp>
    </p:spTree>
    <p:extLst>
      <p:ext uri="{BB962C8B-B14F-4D97-AF65-F5344CB8AC3E}">
        <p14:creationId xmlns:p14="http://schemas.microsoft.com/office/powerpoint/2010/main" val="941848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41B67-8D66-6A00-AFAB-5405866FD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2C7EB-C2AD-2266-397D-6B300C7DB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BE8E7-F5AD-4F4C-5085-A6FFCB302F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7E7204-0B3A-892E-2395-C0AA0B1D8FCD}"/>
              </a:ext>
            </a:extLst>
          </p:cNvPr>
          <p:cNvSpPr>
            <a:spLocks noGrp="1"/>
          </p:cNvSpPr>
          <p:nvPr>
            <p:ph type="sldNum" sz="quarter" idx="5"/>
          </p:nvPr>
        </p:nvSpPr>
        <p:spPr/>
        <p:txBody>
          <a:bodyPr/>
          <a:lstStyle/>
          <a:p>
            <a:fld id="{5D13BA7F-422F-4AEB-BDEE-69147A8A6E3E}" type="slidenum">
              <a:rPr lang="en-GB" smtClean="0"/>
              <a:t>67</a:t>
            </a:fld>
            <a:endParaRPr lang="en-GB"/>
          </a:p>
        </p:txBody>
      </p:sp>
    </p:spTree>
    <p:extLst>
      <p:ext uri="{BB962C8B-B14F-4D97-AF65-F5344CB8AC3E}">
        <p14:creationId xmlns:p14="http://schemas.microsoft.com/office/powerpoint/2010/main" val="4202033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0D54-37EB-35D8-1850-AB7E9CEC8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C423B-1B13-D566-12BF-91CC54F9C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71726-113F-66BC-E410-CF6B2D1E09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F10F86-CE80-8097-375D-45D97D036DCD}"/>
              </a:ext>
            </a:extLst>
          </p:cNvPr>
          <p:cNvSpPr>
            <a:spLocks noGrp="1"/>
          </p:cNvSpPr>
          <p:nvPr>
            <p:ph type="sldNum" sz="quarter" idx="5"/>
          </p:nvPr>
        </p:nvSpPr>
        <p:spPr/>
        <p:txBody>
          <a:bodyPr/>
          <a:lstStyle/>
          <a:p>
            <a:fld id="{5D13BA7F-422F-4AEB-BDEE-69147A8A6E3E}" type="slidenum">
              <a:rPr lang="en-GB" smtClean="0"/>
              <a:t>68</a:t>
            </a:fld>
            <a:endParaRPr lang="en-GB"/>
          </a:p>
        </p:txBody>
      </p:sp>
    </p:spTree>
    <p:extLst>
      <p:ext uri="{BB962C8B-B14F-4D97-AF65-F5344CB8AC3E}">
        <p14:creationId xmlns:p14="http://schemas.microsoft.com/office/powerpoint/2010/main" val="269706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D91BD-8DCD-E21E-FAB6-921804679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9CC89-17D9-5D6C-B362-C876333E4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93277-6BE4-0243-8ED1-18991D3C34B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802D93-2BAA-77CA-8B62-4F3D9037FF97}"/>
              </a:ext>
            </a:extLst>
          </p:cNvPr>
          <p:cNvSpPr>
            <a:spLocks noGrp="1"/>
          </p:cNvSpPr>
          <p:nvPr>
            <p:ph type="sldNum" sz="quarter" idx="5"/>
          </p:nvPr>
        </p:nvSpPr>
        <p:spPr/>
        <p:txBody>
          <a:bodyPr/>
          <a:lstStyle/>
          <a:p>
            <a:fld id="{5D13BA7F-422F-4AEB-BDEE-69147A8A6E3E}" type="slidenum">
              <a:rPr lang="en-GB" smtClean="0"/>
              <a:t>27</a:t>
            </a:fld>
            <a:endParaRPr lang="en-GB"/>
          </a:p>
        </p:txBody>
      </p:sp>
    </p:spTree>
    <p:extLst>
      <p:ext uri="{BB962C8B-B14F-4D97-AF65-F5344CB8AC3E}">
        <p14:creationId xmlns:p14="http://schemas.microsoft.com/office/powerpoint/2010/main" val="216540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A702-7F1F-2F54-8773-EDABB2390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5B9A4-F230-A00A-1E13-F3E32818C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E4671-98AE-22F8-92E0-C9F10DF3A1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76033A-3C79-7501-224D-7BD86475C1D9}"/>
              </a:ext>
            </a:extLst>
          </p:cNvPr>
          <p:cNvSpPr>
            <a:spLocks noGrp="1"/>
          </p:cNvSpPr>
          <p:nvPr>
            <p:ph type="sldNum" sz="quarter" idx="5"/>
          </p:nvPr>
        </p:nvSpPr>
        <p:spPr/>
        <p:txBody>
          <a:bodyPr/>
          <a:lstStyle/>
          <a:p>
            <a:fld id="{5D13BA7F-422F-4AEB-BDEE-69147A8A6E3E}" type="slidenum">
              <a:rPr lang="en-GB" smtClean="0"/>
              <a:t>28</a:t>
            </a:fld>
            <a:endParaRPr lang="en-GB"/>
          </a:p>
        </p:txBody>
      </p:sp>
    </p:spTree>
    <p:extLst>
      <p:ext uri="{BB962C8B-B14F-4D97-AF65-F5344CB8AC3E}">
        <p14:creationId xmlns:p14="http://schemas.microsoft.com/office/powerpoint/2010/main" val="221459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6A4A6-C104-0F40-F2D3-03C0175E1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68E85-3B5F-3665-7B02-E660E5763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1AC14-4592-887B-D4D6-F31C57E43E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79A7641-14AE-5022-74DF-2358F8640F08}"/>
              </a:ext>
            </a:extLst>
          </p:cNvPr>
          <p:cNvSpPr>
            <a:spLocks noGrp="1"/>
          </p:cNvSpPr>
          <p:nvPr>
            <p:ph type="sldNum" sz="quarter" idx="5"/>
          </p:nvPr>
        </p:nvSpPr>
        <p:spPr/>
        <p:txBody>
          <a:bodyPr/>
          <a:lstStyle/>
          <a:p>
            <a:fld id="{5D13BA7F-422F-4AEB-BDEE-69147A8A6E3E}" type="slidenum">
              <a:rPr lang="en-GB" smtClean="0"/>
              <a:t>29</a:t>
            </a:fld>
            <a:endParaRPr lang="en-GB"/>
          </a:p>
        </p:txBody>
      </p:sp>
    </p:spTree>
    <p:extLst>
      <p:ext uri="{BB962C8B-B14F-4D97-AF65-F5344CB8AC3E}">
        <p14:creationId xmlns:p14="http://schemas.microsoft.com/office/powerpoint/2010/main" val="348679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EBA9F-0A21-9B48-1241-01A582C93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A1A60-183E-AD9B-1F0F-31A32D883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D86DD-F8EC-3F16-1E0A-7C0FEBB15A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DB845E-E106-B9AB-3BF8-90F66967B73A}"/>
              </a:ext>
            </a:extLst>
          </p:cNvPr>
          <p:cNvSpPr>
            <a:spLocks noGrp="1"/>
          </p:cNvSpPr>
          <p:nvPr>
            <p:ph type="sldNum" sz="quarter" idx="5"/>
          </p:nvPr>
        </p:nvSpPr>
        <p:spPr/>
        <p:txBody>
          <a:bodyPr/>
          <a:lstStyle/>
          <a:p>
            <a:fld id="{5D13BA7F-422F-4AEB-BDEE-69147A8A6E3E}" type="slidenum">
              <a:rPr lang="en-GB" smtClean="0"/>
              <a:t>30</a:t>
            </a:fld>
            <a:endParaRPr lang="en-GB"/>
          </a:p>
        </p:txBody>
      </p:sp>
    </p:spTree>
    <p:extLst>
      <p:ext uri="{BB962C8B-B14F-4D97-AF65-F5344CB8AC3E}">
        <p14:creationId xmlns:p14="http://schemas.microsoft.com/office/powerpoint/2010/main" val="60880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D8F0-D52D-F234-5C4F-2998AD9D9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059C3-99C6-D37D-F024-E4EED4791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E5295-48D2-F37C-45F7-90A3AE26A1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1A7E3F-793F-5543-903A-39EFE8ABB38A}"/>
              </a:ext>
            </a:extLst>
          </p:cNvPr>
          <p:cNvSpPr>
            <a:spLocks noGrp="1"/>
          </p:cNvSpPr>
          <p:nvPr>
            <p:ph type="sldNum" sz="quarter" idx="5"/>
          </p:nvPr>
        </p:nvSpPr>
        <p:spPr/>
        <p:txBody>
          <a:bodyPr/>
          <a:lstStyle/>
          <a:p>
            <a:fld id="{5D13BA7F-422F-4AEB-BDEE-69147A8A6E3E}" type="slidenum">
              <a:rPr lang="en-GB" smtClean="0"/>
              <a:t>31</a:t>
            </a:fld>
            <a:endParaRPr lang="en-GB"/>
          </a:p>
        </p:txBody>
      </p:sp>
    </p:spTree>
    <p:extLst>
      <p:ext uri="{BB962C8B-B14F-4D97-AF65-F5344CB8AC3E}">
        <p14:creationId xmlns:p14="http://schemas.microsoft.com/office/powerpoint/2010/main" val="49394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hape 1">
            <a:extLst>
              <a:ext uri="{FF2B5EF4-FFF2-40B4-BE49-F238E27FC236}">
                <a16:creationId xmlns:a16="http://schemas.microsoft.com/office/drawing/2014/main" id="{C7666FE1-0CA0-3B2B-2455-DB0D01F60A30}"/>
              </a:ext>
            </a:extLst>
          </p:cNvPr>
          <p:cNvSpPr/>
          <p:nvPr userDrawn="1"/>
        </p:nvSpPr>
        <p:spPr>
          <a:xfrm>
            <a:off x="8449056" y="0"/>
            <a:ext cx="3733495" cy="6858000"/>
          </a:xfrm>
          <a:prstGeom prst="rect">
            <a:avLst/>
          </a:prstGeom>
          <a:solidFill>
            <a:srgbClr val="063A40"/>
          </a:solidFill>
          <a:ln w="12700">
            <a:solidFill>
              <a:srgbClr val="333333">
                <a:alpha val="0"/>
              </a:srgbClr>
            </a:solidFill>
            <a:prstDash val="solid"/>
          </a:ln>
        </p:spPr>
        <p:txBody>
          <a:bodyPr/>
          <a:lstStyle/>
          <a:p>
            <a:endParaRPr lang="en-GB"/>
          </a:p>
        </p:txBody>
      </p:sp>
      <p:sp>
        <p:nvSpPr>
          <p:cNvPr id="7" name="Shape 0">
            <a:extLst>
              <a:ext uri="{FF2B5EF4-FFF2-40B4-BE49-F238E27FC236}">
                <a16:creationId xmlns:a16="http://schemas.microsoft.com/office/drawing/2014/main" id="{B0B75BCC-4EBE-24C2-4BE6-E1842AE55C93}"/>
              </a:ext>
            </a:extLst>
          </p:cNvPr>
          <p:cNvSpPr/>
          <p:nvPr userDrawn="1"/>
        </p:nvSpPr>
        <p:spPr>
          <a:xfrm>
            <a:off x="0" y="0"/>
            <a:ext cx="8339328" cy="6858000"/>
          </a:xfrm>
          <a:prstGeom prst="rect">
            <a:avLst/>
          </a:prstGeom>
          <a:solidFill>
            <a:srgbClr val="0A4F57"/>
          </a:solidFill>
          <a:ln w="12700">
            <a:solidFill>
              <a:srgbClr val="333333">
                <a:alpha val="0"/>
              </a:srgbClr>
            </a:solidFill>
            <a:prstDash val="solid"/>
          </a:ln>
        </p:spPr>
        <p:txBody>
          <a:bodyPr lIns="0"/>
          <a:lstStyle/>
          <a:p>
            <a:pPr algn="l"/>
            <a:endParaRPr lang="en-GB" dirty="0">
              <a:solidFill>
                <a:schemeClr val="bg1"/>
              </a:solidFill>
            </a:endParaRPr>
          </a:p>
        </p:txBody>
      </p:sp>
      <p:sp>
        <p:nvSpPr>
          <p:cNvPr id="2" name="Title 1">
            <a:extLst>
              <a:ext uri="{FF2B5EF4-FFF2-40B4-BE49-F238E27FC236}">
                <a16:creationId xmlns:a16="http://schemas.microsoft.com/office/drawing/2014/main" id="{99FFFAF5-B077-01A0-E4F6-59ED534A67E3}"/>
              </a:ext>
            </a:extLst>
          </p:cNvPr>
          <p:cNvSpPr>
            <a:spLocks noGrp="1"/>
          </p:cNvSpPr>
          <p:nvPr>
            <p:ph type="ctrTitle" hasCustomPrompt="1"/>
          </p:nvPr>
        </p:nvSpPr>
        <p:spPr>
          <a:xfrm>
            <a:off x="658368" y="1713102"/>
            <a:ext cx="7018780" cy="1508125"/>
          </a:xfrm>
        </p:spPr>
        <p:txBody>
          <a:bodyPr lIns="0" anchor="ctr">
            <a:normAutofit/>
          </a:bodyPr>
          <a:lstStyle>
            <a:lvl1pPr algn="l">
              <a:defRPr sz="4400">
                <a:solidFill>
                  <a:schemeClr val="bg1"/>
                </a:solidFill>
              </a:defRPr>
            </a:lvl1pPr>
          </a:lstStyle>
          <a:p>
            <a:r>
              <a:rPr lang="en-US" dirty="0"/>
              <a:t>Title</a:t>
            </a:r>
            <a:endParaRPr lang="en-GB" dirty="0"/>
          </a:p>
        </p:txBody>
      </p:sp>
      <p:sp>
        <p:nvSpPr>
          <p:cNvPr id="10" name="Shape 3">
            <a:extLst>
              <a:ext uri="{FF2B5EF4-FFF2-40B4-BE49-F238E27FC236}">
                <a16:creationId xmlns:a16="http://schemas.microsoft.com/office/drawing/2014/main" id="{9605E34C-71FA-60F7-EF03-1CE75AAC04E5}"/>
              </a:ext>
            </a:extLst>
          </p:cNvPr>
          <p:cNvSpPr/>
          <p:nvPr userDrawn="1"/>
        </p:nvSpPr>
        <p:spPr>
          <a:xfrm>
            <a:off x="658368" y="484632"/>
            <a:ext cx="41148" cy="310896"/>
          </a:xfrm>
          <a:prstGeom prst="rect">
            <a:avLst/>
          </a:prstGeom>
          <a:solidFill>
            <a:srgbClr val="FA8072"/>
          </a:solidFill>
          <a:ln w="12700">
            <a:solidFill>
              <a:srgbClr val="FA8072">
                <a:alpha val="0"/>
              </a:srgbClr>
            </a:solidFill>
            <a:prstDash val="solid"/>
          </a:ln>
        </p:spPr>
        <p:txBody>
          <a:bodyPr/>
          <a:lstStyle/>
          <a:p>
            <a:endParaRPr lang="en-GB"/>
          </a:p>
        </p:txBody>
      </p:sp>
      <p:sp>
        <p:nvSpPr>
          <p:cNvPr id="11" name="Text 4">
            <a:extLst>
              <a:ext uri="{FF2B5EF4-FFF2-40B4-BE49-F238E27FC236}">
                <a16:creationId xmlns:a16="http://schemas.microsoft.com/office/drawing/2014/main" id="{77A65897-7343-0F61-C63F-42C7F7DE8F86}"/>
              </a:ext>
            </a:extLst>
          </p:cNvPr>
          <p:cNvSpPr/>
          <p:nvPr userDrawn="1"/>
        </p:nvSpPr>
        <p:spPr>
          <a:xfrm>
            <a:off x="786384" y="438912"/>
            <a:ext cx="1463040" cy="411480"/>
          </a:xfrm>
          <a:prstGeom prst="rect">
            <a:avLst/>
          </a:prstGeom>
          <a:noFill/>
          <a:ln/>
        </p:spPr>
        <p:txBody>
          <a:bodyPr wrap="square" lIns="0" tIns="0" rIns="0" bIns="0" rtlCol="0" anchor="ctr">
            <a:normAutofit/>
          </a:bodyPr>
          <a:lstStyle/>
          <a:p>
            <a:pPr marL="0" indent="0">
              <a:buNone/>
            </a:pPr>
            <a:r>
              <a:rPr lang="en-US" sz="1900" b="1" dirty="0">
                <a:solidFill>
                  <a:srgbClr val="FFFAEA"/>
                </a:solidFill>
                <a:latin typeface="Outfit" pitchFamily="34" charset="0"/>
                <a:ea typeface="Outfit" pitchFamily="34" charset="-122"/>
                <a:cs typeface="Outfit" pitchFamily="34" charset="-120"/>
              </a:rPr>
              <a:t>CATER</a:t>
            </a:r>
            <a:endParaRPr lang="en-US" sz="1900" dirty="0"/>
          </a:p>
        </p:txBody>
      </p:sp>
      <p:sp>
        <p:nvSpPr>
          <p:cNvPr id="3" name="Subtitle 2">
            <a:extLst>
              <a:ext uri="{FF2B5EF4-FFF2-40B4-BE49-F238E27FC236}">
                <a16:creationId xmlns:a16="http://schemas.microsoft.com/office/drawing/2014/main" id="{FD58CBF1-6F96-CA92-2735-D8F60B1CDE84}"/>
              </a:ext>
            </a:extLst>
          </p:cNvPr>
          <p:cNvSpPr>
            <a:spLocks noGrp="1"/>
          </p:cNvSpPr>
          <p:nvPr>
            <p:ph type="subTitle" idx="1" hasCustomPrompt="1"/>
          </p:nvPr>
        </p:nvSpPr>
        <p:spPr>
          <a:xfrm>
            <a:off x="658367" y="3376800"/>
            <a:ext cx="7018781" cy="762001"/>
          </a:xfrm>
        </p:spPr>
        <p:txBody>
          <a:bodyPr lIns="0" anchor="ctr">
            <a:normAutofit/>
          </a:bodyPr>
          <a:lstStyle>
            <a:lvl1pPr marL="0" indent="0" algn="l">
              <a:buNone/>
              <a:defRPr sz="1600">
                <a:solidFill>
                  <a:srgbClr val="DCEAE8"/>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2" name="Shape 7">
            <a:extLst>
              <a:ext uri="{FF2B5EF4-FFF2-40B4-BE49-F238E27FC236}">
                <a16:creationId xmlns:a16="http://schemas.microsoft.com/office/drawing/2014/main" id="{35F2F629-545E-47E5-1D7F-6076763E8F90}"/>
              </a:ext>
            </a:extLst>
          </p:cNvPr>
          <p:cNvSpPr/>
          <p:nvPr userDrawn="1"/>
        </p:nvSpPr>
        <p:spPr>
          <a:xfrm>
            <a:off x="658368" y="4187952"/>
            <a:ext cx="749808" cy="64008"/>
          </a:xfrm>
          <a:prstGeom prst="rect">
            <a:avLst/>
          </a:prstGeom>
          <a:solidFill>
            <a:srgbClr val="FA8072"/>
          </a:solidFill>
          <a:ln w="12700">
            <a:solidFill>
              <a:srgbClr val="333333">
                <a:alpha val="0"/>
              </a:srgbClr>
            </a:solidFill>
            <a:prstDash val="solid"/>
          </a:ln>
        </p:spPr>
        <p:txBody>
          <a:bodyPr/>
          <a:lstStyle/>
          <a:p>
            <a:endParaRPr lang="en-GB"/>
          </a:p>
        </p:txBody>
      </p:sp>
      <p:sp>
        <p:nvSpPr>
          <p:cNvPr id="8" name="Shape 2">
            <a:extLst>
              <a:ext uri="{FF2B5EF4-FFF2-40B4-BE49-F238E27FC236}">
                <a16:creationId xmlns:a16="http://schemas.microsoft.com/office/drawing/2014/main" id="{AB4C3705-5D0D-8FAE-C2D2-41DF7AAB939F}"/>
              </a:ext>
            </a:extLst>
          </p:cNvPr>
          <p:cNvSpPr/>
          <p:nvPr userDrawn="1"/>
        </p:nvSpPr>
        <p:spPr>
          <a:xfrm>
            <a:off x="8339328" y="0"/>
            <a:ext cx="109728" cy="6858000"/>
          </a:xfrm>
          <a:prstGeom prst="rect">
            <a:avLst/>
          </a:prstGeom>
          <a:solidFill>
            <a:srgbClr val="FA8072"/>
          </a:solidFill>
          <a:ln w="12700">
            <a:solidFill>
              <a:srgbClr val="333333">
                <a:alpha val="0"/>
              </a:srgbClr>
            </a:solidFill>
            <a:prstDash val="solid"/>
          </a:ln>
        </p:spPr>
        <p:txBody>
          <a:bodyPr/>
          <a:lstStyle/>
          <a:p>
            <a:endParaRPr lang="en-GB"/>
          </a:p>
        </p:txBody>
      </p:sp>
      <p:sp>
        <p:nvSpPr>
          <p:cNvPr id="13" name="Shape 19">
            <a:extLst>
              <a:ext uri="{FF2B5EF4-FFF2-40B4-BE49-F238E27FC236}">
                <a16:creationId xmlns:a16="http://schemas.microsoft.com/office/drawing/2014/main" id="{72FA5C7A-98AF-6030-31EB-FE4F0EECFB3C}"/>
              </a:ext>
            </a:extLst>
          </p:cNvPr>
          <p:cNvSpPr/>
          <p:nvPr userDrawn="1"/>
        </p:nvSpPr>
        <p:spPr>
          <a:xfrm>
            <a:off x="658368" y="6291072"/>
            <a:ext cx="7018782" cy="0"/>
          </a:xfrm>
          <a:prstGeom prst="line">
            <a:avLst/>
          </a:prstGeom>
          <a:noFill/>
          <a:ln w="10160">
            <a:solidFill>
              <a:srgbClr val="FFFFFF">
                <a:alpha val="22000"/>
              </a:srgbClr>
            </a:solidFill>
            <a:prstDash val="solid"/>
          </a:ln>
        </p:spPr>
        <p:txBody>
          <a:bodyPr/>
          <a:lstStyle/>
          <a:p>
            <a:endParaRPr lang="en-GB"/>
          </a:p>
        </p:txBody>
      </p:sp>
      <p:sp>
        <p:nvSpPr>
          <p:cNvPr id="14" name="Shape 16">
            <a:extLst>
              <a:ext uri="{FF2B5EF4-FFF2-40B4-BE49-F238E27FC236}">
                <a16:creationId xmlns:a16="http://schemas.microsoft.com/office/drawing/2014/main" id="{399EC983-2269-B696-9C76-6D4DB7C779ED}"/>
              </a:ext>
            </a:extLst>
          </p:cNvPr>
          <p:cNvSpPr/>
          <p:nvPr userDrawn="1"/>
        </p:nvSpPr>
        <p:spPr>
          <a:xfrm>
            <a:off x="658368" y="6446749"/>
            <a:ext cx="22631" cy="170993"/>
          </a:xfrm>
          <a:prstGeom prst="rect">
            <a:avLst/>
          </a:prstGeom>
          <a:solidFill>
            <a:srgbClr val="FA8072"/>
          </a:solidFill>
          <a:ln w="12700">
            <a:solidFill>
              <a:srgbClr val="FA8072">
                <a:alpha val="0"/>
              </a:srgbClr>
            </a:solidFill>
            <a:prstDash val="solid"/>
          </a:ln>
        </p:spPr>
        <p:txBody>
          <a:bodyPr/>
          <a:lstStyle/>
          <a:p>
            <a:endParaRPr lang="en-GB">
              <a:solidFill>
                <a:schemeClr val="bg1"/>
              </a:solidFill>
            </a:endParaRPr>
          </a:p>
        </p:txBody>
      </p:sp>
      <p:sp>
        <p:nvSpPr>
          <p:cNvPr id="15" name="Text 17">
            <a:extLst>
              <a:ext uri="{FF2B5EF4-FFF2-40B4-BE49-F238E27FC236}">
                <a16:creationId xmlns:a16="http://schemas.microsoft.com/office/drawing/2014/main" id="{B750DF28-ADD8-E672-5386-2B47EAAFFD04}"/>
              </a:ext>
            </a:extLst>
          </p:cNvPr>
          <p:cNvSpPr/>
          <p:nvPr userDrawn="1"/>
        </p:nvSpPr>
        <p:spPr>
          <a:xfrm>
            <a:off x="728777" y="6419088"/>
            <a:ext cx="804672" cy="226314"/>
          </a:xfrm>
          <a:prstGeom prst="rect">
            <a:avLst/>
          </a:prstGeom>
          <a:noFill/>
          <a:ln/>
        </p:spPr>
        <p:txBody>
          <a:bodyPr wrap="square" lIns="0" tIns="0" rIns="0" bIns="0" rtlCol="0" anchor="ctr">
            <a:normAutofit/>
          </a:bodyPr>
          <a:lstStyle/>
          <a:p>
            <a:pPr marL="0" indent="0">
              <a:buNone/>
            </a:pPr>
            <a:r>
              <a:rPr lang="en-US" sz="1045" b="1" dirty="0">
                <a:solidFill>
                  <a:schemeClr val="bg1"/>
                </a:solidFill>
                <a:latin typeface="Outfit" pitchFamily="34" charset="0"/>
                <a:ea typeface="Outfit" pitchFamily="34" charset="-122"/>
                <a:cs typeface="Outfit" pitchFamily="34" charset="-120"/>
              </a:rPr>
              <a:t>CATER</a:t>
            </a:r>
            <a:endParaRPr lang="en-US" sz="1045" dirty="0">
              <a:solidFill>
                <a:schemeClr val="bg1"/>
              </a:solidFill>
            </a:endParaRPr>
          </a:p>
        </p:txBody>
      </p:sp>
      <p:sp>
        <p:nvSpPr>
          <p:cNvPr id="16" name="Text 18">
            <a:extLst>
              <a:ext uri="{FF2B5EF4-FFF2-40B4-BE49-F238E27FC236}">
                <a16:creationId xmlns:a16="http://schemas.microsoft.com/office/drawing/2014/main" id="{E719A351-7232-24DA-D8A6-AE284B87DBE3}"/>
              </a:ext>
            </a:extLst>
          </p:cNvPr>
          <p:cNvSpPr/>
          <p:nvPr userDrawn="1"/>
        </p:nvSpPr>
        <p:spPr>
          <a:xfrm>
            <a:off x="1536192" y="6445377"/>
            <a:ext cx="5669280" cy="173736"/>
          </a:xfrm>
          <a:prstGeom prst="rect">
            <a:avLst/>
          </a:prstGeom>
          <a:noFill/>
          <a:ln/>
        </p:spPr>
        <p:txBody>
          <a:bodyPr wrap="square" lIns="0" tIns="0" rIns="0" bIns="0" rtlCol="0" anchor="ctr">
            <a:normAutofit/>
          </a:bodyPr>
          <a:lstStyle/>
          <a:p>
            <a:pPr marL="0" indent="0">
              <a:buNone/>
            </a:pPr>
            <a:r>
              <a:rPr lang="en-US" sz="750" dirty="0">
                <a:solidFill>
                  <a:schemeClr val="bg1"/>
                </a:solidFill>
                <a:latin typeface="Inter" pitchFamily="34" charset="0"/>
                <a:ea typeface="Inter" pitchFamily="34" charset="-122"/>
                <a:cs typeface="Inter" pitchFamily="34" charset="-120"/>
              </a:rPr>
              <a:t>Centre for the Advancement of Technology Education Research</a:t>
            </a:r>
            <a:endParaRPr lang="en-US" sz="750" dirty="0">
              <a:solidFill>
                <a:schemeClr val="bg1"/>
              </a:solidFill>
            </a:endParaRPr>
          </a:p>
        </p:txBody>
      </p:sp>
      <p:sp>
        <p:nvSpPr>
          <p:cNvPr id="21" name="Text Placeholder 20">
            <a:extLst>
              <a:ext uri="{FF2B5EF4-FFF2-40B4-BE49-F238E27FC236}">
                <a16:creationId xmlns:a16="http://schemas.microsoft.com/office/drawing/2014/main" id="{9C03B8FE-6C2D-2B17-77B6-BE4215EACD69}"/>
              </a:ext>
            </a:extLst>
          </p:cNvPr>
          <p:cNvSpPr>
            <a:spLocks noGrp="1"/>
          </p:cNvSpPr>
          <p:nvPr>
            <p:ph type="body" sz="quarter" idx="10" hasCustomPrompt="1"/>
          </p:nvPr>
        </p:nvSpPr>
        <p:spPr>
          <a:xfrm>
            <a:off x="658367" y="4490622"/>
            <a:ext cx="7018781" cy="887413"/>
          </a:xfrm>
        </p:spPr>
        <p:txBody>
          <a:bodyPr vert="horz" lIns="0" tIns="45720" rIns="91440" bIns="45720" rtlCol="0" anchor="ctr">
            <a:normAutofit/>
          </a:bodyPr>
          <a:lstStyle>
            <a:lvl1pPr>
              <a:buNone/>
              <a:defRPr lang="en-GB" sz="1400" dirty="0">
                <a:solidFill>
                  <a:srgbClr val="DCEAE8"/>
                </a:solidFill>
                <a:latin typeface="Inter" panose="02000503000000020004" pitchFamily="2" charset="0"/>
                <a:ea typeface="Inter" panose="02000503000000020004" pitchFamily="2" charset="0"/>
              </a:defRPr>
            </a:lvl1pPr>
          </a:lstStyle>
          <a:p>
            <a:pPr marL="0" lvl="0" indent="0">
              <a:buNone/>
            </a:pPr>
            <a:r>
              <a:rPr lang="en-GB" dirty="0"/>
              <a:t>Presenter(s)</a:t>
            </a:r>
          </a:p>
        </p:txBody>
      </p:sp>
    </p:spTree>
    <p:extLst>
      <p:ext uri="{BB962C8B-B14F-4D97-AF65-F5344CB8AC3E}">
        <p14:creationId xmlns:p14="http://schemas.microsoft.com/office/powerpoint/2010/main" val="262549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2B0E-EE81-212C-6887-327DD4973181}"/>
              </a:ext>
            </a:extLst>
          </p:cNvPr>
          <p:cNvSpPr>
            <a:spLocks noGrp="1"/>
          </p:cNvSpPr>
          <p:nvPr>
            <p:ph type="title"/>
          </p:nvPr>
        </p:nvSpPr>
        <p:spPr/>
        <p:txBody>
          <a:bodyPr/>
          <a:lstStyle>
            <a:lvl1pPr>
              <a:defRPr>
                <a:solidFill>
                  <a:srgbClr val="0A4F57"/>
                </a:solidFill>
              </a:defRPr>
            </a:lvl1pPr>
          </a:lstStyle>
          <a:p>
            <a:r>
              <a:rPr lang="en-US" dirty="0"/>
              <a:t>Click to edit Master title style</a:t>
            </a:r>
            <a:endParaRPr lang="en-GB" dirty="0"/>
          </a:p>
        </p:txBody>
      </p:sp>
      <p:sp>
        <p:nvSpPr>
          <p:cNvPr id="4" name="Slide Number Placeholder 5">
            <a:extLst>
              <a:ext uri="{FF2B5EF4-FFF2-40B4-BE49-F238E27FC236}">
                <a16:creationId xmlns:a16="http://schemas.microsoft.com/office/drawing/2014/main" id="{144E7674-ACFE-9F09-B8F0-034F8EE05C43}"/>
              </a:ext>
            </a:extLst>
          </p:cNvPr>
          <p:cNvSpPr txBox="1">
            <a:spLocks/>
          </p:cNvSpPr>
          <p:nvPr userDrawn="1"/>
        </p:nvSpPr>
        <p:spPr>
          <a:xfrm>
            <a:off x="8790432" y="6425755"/>
            <a:ext cx="2743200" cy="212980"/>
          </a:xfrm>
          <a:prstGeom prst="rect">
            <a:avLst/>
          </a:prstGeom>
        </p:spPr>
        <p:txBody>
          <a:bodyPr vert="horz" lIns="91440" tIns="45720" rIns="0" bIns="45720" rtlCol="0" anchor="ctr"/>
          <a:lstStyle>
            <a:defPPr>
              <a:defRPr lang="en-US"/>
            </a:defPPr>
            <a:lvl1pPr marL="0" algn="r" defTabSz="914400" rtl="0" eaLnBrk="1" latinLnBrk="0" hangingPunct="1">
              <a:defRPr sz="750" kern="1200">
                <a:solidFill>
                  <a:srgbClr val="0A4F57"/>
                </a:solidFill>
                <a:latin typeface="Inter" panose="020F0502020204030204" pitchFamily="2" charset="0"/>
                <a:ea typeface="Inter" panose="020F0502020204030204"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B1EB9-767D-4E98-9D5C-2AE2F8D0FDE8}" type="slidenum">
              <a:rPr lang="en-GB" smtClean="0"/>
              <a:pPr/>
              <a:t>‹#›</a:t>
            </a:fld>
            <a:endParaRPr lang="en-GB"/>
          </a:p>
        </p:txBody>
      </p:sp>
      <p:sp>
        <p:nvSpPr>
          <p:cNvPr id="5" name="Shape 15">
            <a:extLst>
              <a:ext uri="{FF2B5EF4-FFF2-40B4-BE49-F238E27FC236}">
                <a16:creationId xmlns:a16="http://schemas.microsoft.com/office/drawing/2014/main" id="{8760827B-E58F-1588-3F1C-86734739A9A7}"/>
              </a:ext>
            </a:extLst>
          </p:cNvPr>
          <p:cNvSpPr/>
          <p:nvPr userDrawn="1"/>
        </p:nvSpPr>
        <p:spPr>
          <a:xfrm>
            <a:off x="658368" y="6291072"/>
            <a:ext cx="10881360" cy="0"/>
          </a:xfrm>
          <a:prstGeom prst="line">
            <a:avLst/>
          </a:prstGeom>
          <a:noFill/>
          <a:ln w="10160">
            <a:solidFill>
              <a:srgbClr val="0A4F57">
                <a:alpha val="14000"/>
              </a:srgbClr>
            </a:solidFill>
            <a:prstDash val="solid"/>
          </a:ln>
        </p:spPr>
        <p:txBody>
          <a:bodyPr/>
          <a:lstStyle/>
          <a:p>
            <a:endParaRPr lang="en-GB"/>
          </a:p>
        </p:txBody>
      </p:sp>
      <p:sp>
        <p:nvSpPr>
          <p:cNvPr id="6" name="Shape 16">
            <a:extLst>
              <a:ext uri="{FF2B5EF4-FFF2-40B4-BE49-F238E27FC236}">
                <a16:creationId xmlns:a16="http://schemas.microsoft.com/office/drawing/2014/main" id="{EA89B799-A8D9-5A20-7C7B-C294FF9DF517}"/>
              </a:ext>
            </a:extLst>
          </p:cNvPr>
          <p:cNvSpPr/>
          <p:nvPr userDrawn="1"/>
        </p:nvSpPr>
        <p:spPr>
          <a:xfrm>
            <a:off x="658368" y="6446749"/>
            <a:ext cx="22631" cy="170993"/>
          </a:xfrm>
          <a:prstGeom prst="rect">
            <a:avLst/>
          </a:prstGeom>
          <a:solidFill>
            <a:srgbClr val="FA8072"/>
          </a:solidFill>
          <a:ln w="12700">
            <a:solidFill>
              <a:srgbClr val="FA8072">
                <a:alpha val="0"/>
              </a:srgbClr>
            </a:solidFill>
            <a:prstDash val="solid"/>
          </a:ln>
        </p:spPr>
        <p:txBody>
          <a:bodyPr/>
          <a:lstStyle/>
          <a:p>
            <a:endParaRPr lang="en-GB"/>
          </a:p>
        </p:txBody>
      </p:sp>
      <p:sp>
        <p:nvSpPr>
          <p:cNvPr id="7" name="Text 17">
            <a:extLst>
              <a:ext uri="{FF2B5EF4-FFF2-40B4-BE49-F238E27FC236}">
                <a16:creationId xmlns:a16="http://schemas.microsoft.com/office/drawing/2014/main" id="{9A7A950A-218F-C2D0-3A44-FCA6FE34AD9E}"/>
              </a:ext>
            </a:extLst>
          </p:cNvPr>
          <p:cNvSpPr/>
          <p:nvPr userDrawn="1"/>
        </p:nvSpPr>
        <p:spPr>
          <a:xfrm>
            <a:off x="728777" y="6419088"/>
            <a:ext cx="804672" cy="226314"/>
          </a:xfrm>
          <a:prstGeom prst="rect">
            <a:avLst/>
          </a:prstGeom>
          <a:noFill/>
          <a:ln/>
        </p:spPr>
        <p:txBody>
          <a:bodyPr wrap="square" lIns="0" tIns="0" rIns="0" bIns="0" rtlCol="0" anchor="ctr">
            <a:normAutofit/>
          </a:bodyPr>
          <a:lstStyle/>
          <a:p>
            <a:pPr marL="0" indent="0">
              <a:buNone/>
            </a:pPr>
            <a:r>
              <a:rPr lang="en-US" sz="1045" b="1" dirty="0">
                <a:solidFill>
                  <a:srgbClr val="0A4F57"/>
                </a:solidFill>
                <a:latin typeface="Outfit" pitchFamily="34" charset="0"/>
                <a:ea typeface="Outfit" pitchFamily="34" charset="-122"/>
                <a:cs typeface="Outfit" pitchFamily="34" charset="-120"/>
              </a:rPr>
              <a:t>CATER</a:t>
            </a:r>
            <a:endParaRPr lang="en-US" sz="1045" dirty="0">
              <a:solidFill>
                <a:srgbClr val="0A4F57"/>
              </a:solidFill>
            </a:endParaRPr>
          </a:p>
        </p:txBody>
      </p:sp>
      <p:sp>
        <p:nvSpPr>
          <p:cNvPr id="8" name="Text 18">
            <a:extLst>
              <a:ext uri="{FF2B5EF4-FFF2-40B4-BE49-F238E27FC236}">
                <a16:creationId xmlns:a16="http://schemas.microsoft.com/office/drawing/2014/main" id="{062E8E29-591E-2879-66BC-CE7B25CD443E}"/>
              </a:ext>
            </a:extLst>
          </p:cNvPr>
          <p:cNvSpPr/>
          <p:nvPr userDrawn="1"/>
        </p:nvSpPr>
        <p:spPr>
          <a:xfrm>
            <a:off x="1536192" y="6445377"/>
            <a:ext cx="5669280" cy="173736"/>
          </a:xfrm>
          <a:prstGeom prst="rect">
            <a:avLst/>
          </a:prstGeom>
          <a:noFill/>
          <a:ln/>
        </p:spPr>
        <p:txBody>
          <a:bodyPr wrap="square" lIns="0" tIns="0" rIns="0" bIns="0" rtlCol="0" anchor="ctr">
            <a:normAutofit/>
          </a:bodyPr>
          <a:lstStyle/>
          <a:p>
            <a:pPr marL="0" indent="0">
              <a:buNone/>
            </a:pPr>
            <a:r>
              <a:rPr lang="en-US" sz="750" dirty="0">
                <a:solidFill>
                  <a:srgbClr val="0A4F57"/>
                </a:solidFill>
                <a:latin typeface="Inter" pitchFamily="34" charset="0"/>
                <a:ea typeface="Inter" pitchFamily="34" charset="-122"/>
                <a:cs typeface="Inter" pitchFamily="34" charset="-120"/>
              </a:rPr>
              <a:t>Centre for the Advancement of Technology Education Research</a:t>
            </a:r>
            <a:endParaRPr lang="en-US" sz="750" dirty="0">
              <a:solidFill>
                <a:srgbClr val="0A4F57"/>
              </a:solidFill>
            </a:endParaRPr>
          </a:p>
        </p:txBody>
      </p:sp>
      <p:sp>
        <p:nvSpPr>
          <p:cNvPr id="9" name="Shape 1">
            <a:extLst>
              <a:ext uri="{FF2B5EF4-FFF2-40B4-BE49-F238E27FC236}">
                <a16:creationId xmlns:a16="http://schemas.microsoft.com/office/drawing/2014/main" id="{0AC9BF6B-4F7E-6FCC-AE27-F2C17E761C19}"/>
              </a:ext>
            </a:extLst>
          </p:cNvPr>
          <p:cNvSpPr/>
          <p:nvPr userDrawn="1"/>
        </p:nvSpPr>
        <p:spPr>
          <a:xfrm>
            <a:off x="658368" y="1307592"/>
            <a:ext cx="720000" cy="72000"/>
          </a:xfrm>
          <a:prstGeom prst="rect">
            <a:avLst/>
          </a:prstGeom>
          <a:solidFill>
            <a:srgbClr val="FA8072"/>
          </a:solidFill>
          <a:ln w="12700">
            <a:solidFill>
              <a:srgbClr val="333333">
                <a:alpha val="0"/>
              </a:srgbClr>
            </a:solidFill>
            <a:prstDash val="solid"/>
          </a:ln>
        </p:spPr>
        <p:txBody>
          <a:bodyPr/>
          <a:lstStyle/>
          <a:p>
            <a:endParaRPr lang="en-GB"/>
          </a:p>
        </p:txBody>
      </p:sp>
      <p:sp>
        <p:nvSpPr>
          <p:cNvPr id="10" name="Shape 19">
            <a:extLst>
              <a:ext uri="{FF2B5EF4-FFF2-40B4-BE49-F238E27FC236}">
                <a16:creationId xmlns:a16="http://schemas.microsoft.com/office/drawing/2014/main" id="{A4AC47B8-1A9C-C99D-04DC-06788D55EFB4}"/>
              </a:ext>
            </a:extLst>
          </p:cNvPr>
          <p:cNvSpPr/>
          <p:nvPr userDrawn="1"/>
        </p:nvSpPr>
        <p:spPr>
          <a:xfrm>
            <a:off x="810768" y="6443472"/>
            <a:ext cx="10881360" cy="0"/>
          </a:xfrm>
          <a:prstGeom prst="line">
            <a:avLst/>
          </a:prstGeom>
          <a:noFill/>
          <a:ln w="10160">
            <a:solidFill>
              <a:srgbClr val="FFFFFF">
                <a:alpha val="22000"/>
              </a:srgbClr>
            </a:solidFill>
            <a:prstDash val="solid"/>
          </a:ln>
        </p:spPr>
        <p:txBody>
          <a:bodyPr/>
          <a:lstStyle/>
          <a:p>
            <a:endParaRPr lang="en-GB"/>
          </a:p>
        </p:txBody>
      </p:sp>
      <p:sp>
        <p:nvSpPr>
          <p:cNvPr id="11" name="Text Placeholder 2">
            <a:extLst>
              <a:ext uri="{FF2B5EF4-FFF2-40B4-BE49-F238E27FC236}">
                <a16:creationId xmlns:a16="http://schemas.microsoft.com/office/drawing/2014/main" id="{F1814999-1FB8-59A9-631F-E95037CBE682}"/>
              </a:ext>
            </a:extLst>
          </p:cNvPr>
          <p:cNvSpPr>
            <a:spLocks noGrp="1"/>
          </p:cNvSpPr>
          <p:nvPr>
            <p:ph idx="1" hasCustomPrompt="1"/>
          </p:nvPr>
        </p:nvSpPr>
        <p:spPr>
          <a:xfrm>
            <a:off x="658368" y="1825625"/>
            <a:ext cx="10881360" cy="4351338"/>
          </a:xfrm>
          <a:prstGeom prst="rect">
            <a:avLst/>
          </a:prstGeom>
        </p:spPr>
        <p:txBody>
          <a:bodyPr vert="horz" lIns="91440" tIns="45720" rIns="91440" bIns="45720" rtlCol="0">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036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2B0E-EE81-212C-6887-327DD4973181}"/>
              </a:ext>
            </a:extLst>
          </p:cNvPr>
          <p:cNvSpPr>
            <a:spLocks noGrp="1"/>
          </p:cNvSpPr>
          <p:nvPr>
            <p:ph type="title"/>
          </p:nvPr>
        </p:nvSpPr>
        <p:spPr/>
        <p:txBody>
          <a:bodyPr/>
          <a:lstStyle>
            <a:lvl1pPr>
              <a:defRPr>
                <a:solidFill>
                  <a:srgbClr val="0A4F57"/>
                </a:solidFill>
              </a:defRPr>
            </a:lvl1pPr>
          </a:lstStyle>
          <a:p>
            <a:r>
              <a:rPr lang="en-US" dirty="0"/>
              <a:t>Click to edit Master title style</a:t>
            </a:r>
            <a:endParaRPr lang="en-GB" dirty="0"/>
          </a:p>
        </p:txBody>
      </p:sp>
      <p:sp>
        <p:nvSpPr>
          <p:cNvPr id="4" name="Slide Number Placeholder 5">
            <a:extLst>
              <a:ext uri="{FF2B5EF4-FFF2-40B4-BE49-F238E27FC236}">
                <a16:creationId xmlns:a16="http://schemas.microsoft.com/office/drawing/2014/main" id="{144E7674-ACFE-9F09-B8F0-034F8EE05C43}"/>
              </a:ext>
            </a:extLst>
          </p:cNvPr>
          <p:cNvSpPr txBox="1">
            <a:spLocks/>
          </p:cNvSpPr>
          <p:nvPr userDrawn="1"/>
        </p:nvSpPr>
        <p:spPr>
          <a:xfrm>
            <a:off x="8790432" y="6425755"/>
            <a:ext cx="2743200" cy="212980"/>
          </a:xfrm>
          <a:prstGeom prst="rect">
            <a:avLst/>
          </a:prstGeom>
        </p:spPr>
        <p:txBody>
          <a:bodyPr vert="horz" lIns="91440" tIns="45720" rIns="0" bIns="45720" rtlCol="0" anchor="ctr"/>
          <a:lstStyle>
            <a:defPPr>
              <a:defRPr lang="en-US"/>
            </a:defPPr>
            <a:lvl1pPr marL="0" algn="r" defTabSz="914400" rtl="0" eaLnBrk="1" latinLnBrk="0" hangingPunct="1">
              <a:defRPr sz="750" kern="1200">
                <a:solidFill>
                  <a:srgbClr val="0A4F57"/>
                </a:solidFill>
                <a:latin typeface="Inter" panose="020F0502020204030204" pitchFamily="2" charset="0"/>
                <a:ea typeface="Inter" panose="020F0502020204030204"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B1EB9-767D-4E98-9D5C-2AE2F8D0FDE8}" type="slidenum">
              <a:rPr lang="en-GB" smtClean="0"/>
              <a:pPr/>
              <a:t>‹#›</a:t>
            </a:fld>
            <a:endParaRPr lang="en-GB" dirty="0"/>
          </a:p>
        </p:txBody>
      </p:sp>
      <p:sp>
        <p:nvSpPr>
          <p:cNvPr id="5" name="Shape 15">
            <a:extLst>
              <a:ext uri="{FF2B5EF4-FFF2-40B4-BE49-F238E27FC236}">
                <a16:creationId xmlns:a16="http://schemas.microsoft.com/office/drawing/2014/main" id="{8760827B-E58F-1588-3F1C-86734739A9A7}"/>
              </a:ext>
            </a:extLst>
          </p:cNvPr>
          <p:cNvSpPr/>
          <p:nvPr userDrawn="1"/>
        </p:nvSpPr>
        <p:spPr>
          <a:xfrm>
            <a:off x="658368" y="6291072"/>
            <a:ext cx="10881360" cy="0"/>
          </a:xfrm>
          <a:prstGeom prst="line">
            <a:avLst/>
          </a:prstGeom>
          <a:noFill/>
          <a:ln w="10160">
            <a:solidFill>
              <a:srgbClr val="0A4F57">
                <a:alpha val="14000"/>
              </a:srgbClr>
            </a:solidFill>
            <a:prstDash val="solid"/>
          </a:ln>
        </p:spPr>
        <p:txBody>
          <a:bodyPr/>
          <a:lstStyle/>
          <a:p>
            <a:endParaRPr lang="en-GB"/>
          </a:p>
        </p:txBody>
      </p:sp>
      <p:sp>
        <p:nvSpPr>
          <p:cNvPr id="6" name="Shape 16">
            <a:extLst>
              <a:ext uri="{FF2B5EF4-FFF2-40B4-BE49-F238E27FC236}">
                <a16:creationId xmlns:a16="http://schemas.microsoft.com/office/drawing/2014/main" id="{EA89B799-A8D9-5A20-7C7B-C294FF9DF517}"/>
              </a:ext>
            </a:extLst>
          </p:cNvPr>
          <p:cNvSpPr/>
          <p:nvPr userDrawn="1"/>
        </p:nvSpPr>
        <p:spPr>
          <a:xfrm>
            <a:off x="658368" y="6446749"/>
            <a:ext cx="22631" cy="170993"/>
          </a:xfrm>
          <a:prstGeom prst="rect">
            <a:avLst/>
          </a:prstGeom>
          <a:solidFill>
            <a:srgbClr val="FA8072"/>
          </a:solidFill>
          <a:ln w="12700">
            <a:solidFill>
              <a:srgbClr val="FA8072">
                <a:alpha val="0"/>
              </a:srgbClr>
            </a:solidFill>
            <a:prstDash val="solid"/>
          </a:ln>
        </p:spPr>
        <p:txBody>
          <a:bodyPr/>
          <a:lstStyle/>
          <a:p>
            <a:endParaRPr lang="en-GB"/>
          </a:p>
        </p:txBody>
      </p:sp>
      <p:sp>
        <p:nvSpPr>
          <p:cNvPr id="7" name="Text 17">
            <a:extLst>
              <a:ext uri="{FF2B5EF4-FFF2-40B4-BE49-F238E27FC236}">
                <a16:creationId xmlns:a16="http://schemas.microsoft.com/office/drawing/2014/main" id="{9A7A950A-218F-C2D0-3A44-FCA6FE34AD9E}"/>
              </a:ext>
            </a:extLst>
          </p:cNvPr>
          <p:cNvSpPr/>
          <p:nvPr userDrawn="1"/>
        </p:nvSpPr>
        <p:spPr>
          <a:xfrm>
            <a:off x="728777" y="6419088"/>
            <a:ext cx="804672" cy="226314"/>
          </a:xfrm>
          <a:prstGeom prst="rect">
            <a:avLst/>
          </a:prstGeom>
          <a:noFill/>
          <a:ln/>
        </p:spPr>
        <p:txBody>
          <a:bodyPr wrap="square" lIns="0" tIns="0" rIns="0" bIns="0" rtlCol="0" anchor="ctr">
            <a:normAutofit/>
          </a:bodyPr>
          <a:lstStyle/>
          <a:p>
            <a:pPr marL="0" indent="0">
              <a:buNone/>
            </a:pPr>
            <a:r>
              <a:rPr lang="en-US" sz="1045" b="1" dirty="0">
                <a:solidFill>
                  <a:srgbClr val="0A4F57"/>
                </a:solidFill>
                <a:latin typeface="Outfit" pitchFamily="34" charset="0"/>
                <a:ea typeface="Outfit" pitchFamily="34" charset="-122"/>
                <a:cs typeface="Outfit" pitchFamily="34" charset="-120"/>
              </a:rPr>
              <a:t>CATER</a:t>
            </a:r>
            <a:endParaRPr lang="en-US" sz="1045" dirty="0">
              <a:solidFill>
                <a:srgbClr val="0A4F57"/>
              </a:solidFill>
            </a:endParaRPr>
          </a:p>
        </p:txBody>
      </p:sp>
      <p:sp>
        <p:nvSpPr>
          <p:cNvPr id="8" name="Text 18">
            <a:extLst>
              <a:ext uri="{FF2B5EF4-FFF2-40B4-BE49-F238E27FC236}">
                <a16:creationId xmlns:a16="http://schemas.microsoft.com/office/drawing/2014/main" id="{062E8E29-591E-2879-66BC-CE7B25CD443E}"/>
              </a:ext>
            </a:extLst>
          </p:cNvPr>
          <p:cNvSpPr/>
          <p:nvPr userDrawn="1"/>
        </p:nvSpPr>
        <p:spPr>
          <a:xfrm>
            <a:off x="1536192" y="6445377"/>
            <a:ext cx="5669280" cy="173736"/>
          </a:xfrm>
          <a:prstGeom prst="rect">
            <a:avLst/>
          </a:prstGeom>
          <a:noFill/>
          <a:ln/>
        </p:spPr>
        <p:txBody>
          <a:bodyPr wrap="square" lIns="0" tIns="0" rIns="0" bIns="0" rtlCol="0" anchor="ctr">
            <a:normAutofit/>
          </a:bodyPr>
          <a:lstStyle/>
          <a:p>
            <a:pPr marL="0" indent="0">
              <a:buNone/>
            </a:pPr>
            <a:r>
              <a:rPr lang="en-US" sz="750" dirty="0">
                <a:solidFill>
                  <a:srgbClr val="0A4F57"/>
                </a:solidFill>
                <a:latin typeface="Inter" pitchFamily="34" charset="0"/>
                <a:ea typeface="Inter" pitchFamily="34" charset="-122"/>
                <a:cs typeface="Inter" pitchFamily="34" charset="-120"/>
              </a:rPr>
              <a:t>Centre for the Advancement of Technology Education Research</a:t>
            </a:r>
            <a:endParaRPr lang="en-US" sz="750" dirty="0">
              <a:solidFill>
                <a:srgbClr val="0A4F57"/>
              </a:solidFill>
            </a:endParaRPr>
          </a:p>
        </p:txBody>
      </p:sp>
      <p:sp>
        <p:nvSpPr>
          <p:cNvPr id="9" name="Shape 1">
            <a:extLst>
              <a:ext uri="{FF2B5EF4-FFF2-40B4-BE49-F238E27FC236}">
                <a16:creationId xmlns:a16="http://schemas.microsoft.com/office/drawing/2014/main" id="{0AC9BF6B-4F7E-6FCC-AE27-F2C17E761C19}"/>
              </a:ext>
            </a:extLst>
          </p:cNvPr>
          <p:cNvSpPr/>
          <p:nvPr userDrawn="1"/>
        </p:nvSpPr>
        <p:spPr>
          <a:xfrm>
            <a:off x="658368" y="1307592"/>
            <a:ext cx="720000" cy="72000"/>
          </a:xfrm>
          <a:prstGeom prst="rect">
            <a:avLst/>
          </a:prstGeom>
          <a:solidFill>
            <a:srgbClr val="FA8072"/>
          </a:solidFill>
          <a:ln w="12700">
            <a:solidFill>
              <a:srgbClr val="333333">
                <a:alpha val="0"/>
              </a:srgbClr>
            </a:solidFill>
            <a:prstDash val="solid"/>
          </a:ln>
        </p:spPr>
        <p:txBody>
          <a:bodyPr/>
          <a:lstStyle/>
          <a:p>
            <a:endParaRPr lang="en-GB"/>
          </a:p>
        </p:txBody>
      </p:sp>
      <p:sp>
        <p:nvSpPr>
          <p:cNvPr id="10" name="Shape 19">
            <a:extLst>
              <a:ext uri="{FF2B5EF4-FFF2-40B4-BE49-F238E27FC236}">
                <a16:creationId xmlns:a16="http://schemas.microsoft.com/office/drawing/2014/main" id="{A4AC47B8-1A9C-C99D-04DC-06788D55EFB4}"/>
              </a:ext>
            </a:extLst>
          </p:cNvPr>
          <p:cNvSpPr/>
          <p:nvPr userDrawn="1"/>
        </p:nvSpPr>
        <p:spPr>
          <a:xfrm>
            <a:off x="810768" y="6443472"/>
            <a:ext cx="10881360" cy="0"/>
          </a:xfrm>
          <a:prstGeom prst="line">
            <a:avLst/>
          </a:prstGeom>
          <a:noFill/>
          <a:ln w="10160">
            <a:solidFill>
              <a:srgbClr val="FFFFFF">
                <a:alpha val="22000"/>
              </a:srgbClr>
            </a:solidFill>
            <a:prstDash val="solid"/>
          </a:ln>
        </p:spPr>
        <p:txBody>
          <a:bodyPr/>
          <a:lstStyle/>
          <a:p>
            <a:endParaRPr lang="en-GB"/>
          </a:p>
        </p:txBody>
      </p:sp>
      <p:sp>
        <p:nvSpPr>
          <p:cNvPr id="11" name="Text Placeholder 2">
            <a:extLst>
              <a:ext uri="{FF2B5EF4-FFF2-40B4-BE49-F238E27FC236}">
                <a16:creationId xmlns:a16="http://schemas.microsoft.com/office/drawing/2014/main" id="{F1814999-1FB8-59A9-631F-E95037CBE682}"/>
              </a:ext>
            </a:extLst>
          </p:cNvPr>
          <p:cNvSpPr>
            <a:spLocks noGrp="1"/>
          </p:cNvSpPr>
          <p:nvPr>
            <p:ph idx="1"/>
          </p:nvPr>
        </p:nvSpPr>
        <p:spPr>
          <a:xfrm>
            <a:off x="658368" y="2657856"/>
            <a:ext cx="5047106" cy="3477540"/>
          </a:xfrm>
          <a:prstGeom prst="rect">
            <a:avLst/>
          </a:prstGeom>
        </p:spPr>
        <p:txBody>
          <a:bodyPr vert="horz" lIns="91440" tIns="45720" rIns="91440" bIns="45720" rtlCol="0">
            <a:normAutofit/>
          </a:bodyPr>
          <a:lstStyle>
            <a:lvl1pPr>
              <a:defRPr sz="1600">
                <a:latin typeface="Inter" panose="02000503000000020004" pitchFamily="2" charset="0"/>
                <a:ea typeface="Inter" panose="02000503000000020004" pitchFamily="2" charset="0"/>
              </a:defRPr>
            </a:lvl1pPr>
            <a:lvl2pPr>
              <a:defRPr sz="1400">
                <a:latin typeface="Inter" panose="02000503000000020004" pitchFamily="2" charset="0"/>
                <a:ea typeface="Inter" panose="02000503000000020004" pitchFamily="2" charset="0"/>
              </a:defRPr>
            </a:lvl2pPr>
            <a:lvl3pPr>
              <a:defRPr sz="1200">
                <a:latin typeface="Inter" panose="02000503000000020004" pitchFamily="2" charset="0"/>
                <a:ea typeface="Inter" panose="02000503000000020004" pitchFamily="2" charset="0"/>
              </a:defRPr>
            </a:lvl3pPr>
            <a:lvl4pPr>
              <a:defRPr sz="1100">
                <a:latin typeface="Inter" panose="02000503000000020004" pitchFamily="2" charset="0"/>
                <a:ea typeface="Inter" panose="02000503000000020004" pitchFamily="2" charset="0"/>
              </a:defRPr>
            </a:lvl4pPr>
            <a:lvl5pPr>
              <a:defRPr sz="1100">
                <a:latin typeface="Inter" panose="02000503000000020004" pitchFamily="2" charset="0"/>
                <a:ea typeface="Inter"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hape 3">
            <a:extLst>
              <a:ext uri="{FF2B5EF4-FFF2-40B4-BE49-F238E27FC236}">
                <a16:creationId xmlns:a16="http://schemas.microsoft.com/office/drawing/2014/main" id="{D65B7686-E74B-4466-D57B-C0275F19701A}"/>
              </a:ext>
            </a:extLst>
          </p:cNvPr>
          <p:cNvSpPr/>
          <p:nvPr userDrawn="1"/>
        </p:nvSpPr>
        <p:spPr>
          <a:xfrm>
            <a:off x="658367" y="2505456"/>
            <a:ext cx="5047107" cy="0"/>
          </a:xfrm>
          <a:prstGeom prst="line">
            <a:avLst/>
          </a:prstGeom>
          <a:noFill/>
          <a:ln w="25400">
            <a:solidFill>
              <a:srgbClr val="FA8072"/>
            </a:solidFill>
            <a:prstDash val="solid"/>
          </a:ln>
        </p:spPr>
        <p:txBody>
          <a:bodyPr/>
          <a:lstStyle/>
          <a:p>
            <a:endParaRPr lang="en-GB"/>
          </a:p>
        </p:txBody>
      </p:sp>
      <p:sp>
        <p:nvSpPr>
          <p:cNvPr id="16" name="Shape 3">
            <a:extLst>
              <a:ext uri="{FF2B5EF4-FFF2-40B4-BE49-F238E27FC236}">
                <a16:creationId xmlns:a16="http://schemas.microsoft.com/office/drawing/2014/main" id="{D4DF5F4D-E62B-81C0-5AE4-C0E8B4929A33}"/>
              </a:ext>
            </a:extLst>
          </p:cNvPr>
          <p:cNvSpPr/>
          <p:nvPr userDrawn="1"/>
        </p:nvSpPr>
        <p:spPr>
          <a:xfrm>
            <a:off x="6486525" y="2505456"/>
            <a:ext cx="5047107" cy="0"/>
          </a:xfrm>
          <a:prstGeom prst="line">
            <a:avLst/>
          </a:prstGeom>
          <a:noFill/>
          <a:ln w="25400">
            <a:solidFill>
              <a:srgbClr val="FA8072"/>
            </a:solidFill>
            <a:prstDash val="solid"/>
          </a:ln>
        </p:spPr>
        <p:txBody>
          <a:bodyPr/>
          <a:lstStyle/>
          <a:p>
            <a:endParaRPr lang="en-GB"/>
          </a:p>
        </p:txBody>
      </p:sp>
      <p:sp>
        <p:nvSpPr>
          <p:cNvPr id="17" name="Shape 8">
            <a:extLst>
              <a:ext uri="{FF2B5EF4-FFF2-40B4-BE49-F238E27FC236}">
                <a16:creationId xmlns:a16="http://schemas.microsoft.com/office/drawing/2014/main" id="{C84CDAB9-B5F5-B51B-1A08-CAFFF945D067}"/>
              </a:ext>
            </a:extLst>
          </p:cNvPr>
          <p:cNvSpPr/>
          <p:nvPr userDrawn="1"/>
        </p:nvSpPr>
        <p:spPr>
          <a:xfrm>
            <a:off x="6084570" y="1898016"/>
            <a:ext cx="22860" cy="3600000"/>
          </a:xfrm>
          <a:prstGeom prst="rect">
            <a:avLst/>
          </a:prstGeom>
          <a:solidFill>
            <a:srgbClr val="D4E2DF"/>
          </a:solidFill>
          <a:ln w="12700">
            <a:solidFill>
              <a:srgbClr val="333333">
                <a:alpha val="0"/>
              </a:srgbClr>
            </a:solidFill>
            <a:prstDash val="solid"/>
          </a:ln>
        </p:spPr>
        <p:txBody>
          <a:bodyPr/>
          <a:lstStyle/>
          <a:p>
            <a:endParaRPr lang="en-GB"/>
          </a:p>
        </p:txBody>
      </p:sp>
      <p:sp>
        <p:nvSpPr>
          <p:cNvPr id="19" name="Text Placeholder 2">
            <a:extLst>
              <a:ext uri="{FF2B5EF4-FFF2-40B4-BE49-F238E27FC236}">
                <a16:creationId xmlns:a16="http://schemas.microsoft.com/office/drawing/2014/main" id="{40026108-5D68-C34D-D5F5-AD25DCB0763E}"/>
              </a:ext>
            </a:extLst>
          </p:cNvPr>
          <p:cNvSpPr>
            <a:spLocks noGrp="1"/>
          </p:cNvSpPr>
          <p:nvPr>
            <p:ph idx="10"/>
          </p:nvPr>
        </p:nvSpPr>
        <p:spPr>
          <a:xfrm>
            <a:off x="6486525" y="2657856"/>
            <a:ext cx="5047106" cy="3477540"/>
          </a:xfrm>
          <a:prstGeom prst="rect">
            <a:avLst/>
          </a:prstGeom>
        </p:spPr>
        <p:txBody>
          <a:bodyPr vert="horz" lIns="91440" tIns="45720" rIns="91440" bIns="45720" rtlCol="0">
            <a:normAutofit/>
          </a:bodyPr>
          <a:lstStyle>
            <a:lvl1pPr>
              <a:defRPr sz="1600">
                <a:latin typeface="Inter" panose="02000503000000020004" pitchFamily="2" charset="0"/>
                <a:ea typeface="Inter" panose="02000503000000020004" pitchFamily="2" charset="0"/>
              </a:defRPr>
            </a:lvl1pPr>
            <a:lvl2pPr>
              <a:defRPr sz="1400">
                <a:latin typeface="Inter" panose="02000503000000020004" pitchFamily="2" charset="0"/>
                <a:ea typeface="Inter" panose="02000503000000020004" pitchFamily="2" charset="0"/>
              </a:defRPr>
            </a:lvl2pPr>
            <a:lvl3pPr>
              <a:defRPr sz="1200">
                <a:latin typeface="Inter" panose="02000503000000020004" pitchFamily="2" charset="0"/>
                <a:ea typeface="Inter" panose="02000503000000020004" pitchFamily="2" charset="0"/>
              </a:defRPr>
            </a:lvl3pPr>
            <a:lvl4pPr>
              <a:defRPr sz="1100">
                <a:latin typeface="Inter" panose="02000503000000020004" pitchFamily="2" charset="0"/>
                <a:ea typeface="Inter" panose="02000503000000020004" pitchFamily="2" charset="0"/>
              </a:defRPr>
            </a:lvl4pPr>
            <a:lvl5pPr>
              <a:defRPr sz="1100">
                <a:latin typeface="Inter" panose="02000503000000020004" pitchFamily="2" charset="0"/>
                <a:ea typeface="Inter"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a:extLst>
              <a:ext uri="{FF2B5EF4-FFF2-40B4-BE49-F238E27FC236}">
                <a16:creationId xmlns:a16="http://schemas.microsoft.com/office/drawing/2014/main" id="{C131669E-8A98-C7D5-942B-A7F1B72ED623}"/>
              </a:ext>
            </a:extLst>
          </p:cNvPr>
          <p:cNvSpPr>
            <a:spLocks noGrp="1"/>
          </p:cNvSpPr>
          <p:nvPr>
            <p:ph type="body" sz="quarter" idx="11" hasCustomPrompt="1"/>
          </p:nvPr>
        </p:nvSpPr>
        <p:spPr>
          <a:xfrm>
            <a:off x="658367" y="1898016"/>
            <a:ext cx="5046662" cy="479425"/>
          </a:xfrm>
        </p:spPr>
        <p:txBody>
          <a:bodyPr lIns="0" anchor="ctr">
            <a:normAutofit/>
          </a:bodyPr>
          <a:lstStyle>
            <a:lvl1pPr>
              <a:buNone/>
              <a:defRPr sz="2000" b="1">
                <a:solidFill>
                  <a:srgbClr val="0A4F57"/>
                </a:solidFill>
              </a:defRPr>
            </a:lvl1pPr>
          </a:lstStyle>
          <a:p>
            <a:pPr lvl="0"/>
            <a:r>
              <a:rPr lang="en-GB" dirty="0"/>
              <a:t>Left title</a:t>
            </a:r>
          </a:p>
        </p:txBody>
      </p:sp>
      <p:sp>
        <p:nvSpPr>
          <p:cNvPr id="22" name="Text Placeholder 20">
            <a:extLst>
              <a:ext uri="{FF2B5EF4-FFF2-40B4-BE49-F238E27FC236}">
                <a16:creationId xmlns:a16="http://schemas.microsoft.com/office/drawing/2014/main" id="{3C051F57-718C-1A4F-8604-936E0EDEF57E}"/>
              </a:ext>
            </a:extLst>
          </p:cNvPr>
          <p:cNvSpPr>
            <a:spLocks noGrp="1"/>
          </p:cNvSpPr>
          <p:nvPr>
            <p:ph type="body" sz="quarter" idx="12" hasCustomPrompt="1"/>
          </p:nvPr>
        </p:nvSpPr>
        <p:spPr>
          <a:xfrm>
            <a:off x="6486969" y="1898016"/>
            <a:ext cx="5046662" cy="479425"/>
          </a:xfrm>
        </p:spPr>
        <p:txBody>
          <a:bodyPr lIns="0" anchor="ctr">
            <a:normAutofit/>
          </a:bodyPr>
          <a:lstStyle>
            <a:lvl1pPr>
              <a:buNone/>
              <a:defRPr sz="2000" b="1">
                <a:solidFill>
                  <a:srgbClr val="0A4F57"/>
                </a:solidFill>
              </a:defRPr>
            </a:lvl1pPr>
          </a:lstStyle>
          <a:p>
            <a:pPr lvl="0"/>
            <a:r>
              <a:rPr lang="en-GB" dirty="0"/>
              <a:t>Right title</a:t>
            </a:r>
          </a:p>
        </p:txBody>
      </p:sp>
    </p:spTree>
    <p:extLst>
      <p:ext uri="{BB962C8B-B14F-4D97-AF65-F5344CB8AC3E}">
        <p14:creationId xmlns:p14="http://schemas.microsoft.com/office/powerpoint/2010/main" val="123090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column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2B0E-EE81-212C-6887-327DD4973181}"/>
              </a:ext>
            </a:extLst>
          </p:cNvPr>
          <p:cNvSpPr>
            <a:spLocks noGrp="1"/>
          </p:cNvSpPr>
          <p:nvPr>
            <p:ph type="title"/>
          </p:nvPr>
        </p:nvSpPr>
        <p:spPr/>
        <p:txBody>
          <a:bodyPr/>
          <a:lstStyle>
            <a:lvl1pPr>
              <a:defRPr>
                <a:solidFill>
                  <a:srgbClr val="0A4F57"/>
                </a:solidFill>
              </a:defRPr>
            </a:lvl1pPr>
          </a:lstStyle>
          <a:p>
            <a:r>
              <a:rPr lang="en-US" dirty="0"/>
              <a:t>Click to edit Master title style</a:t>
            </a:r>
            <a:endParaRPr lang="en-GB" dirty="0"/>
          </a:p>
        </p:txBody>
      </p:sp>
      <p:sp>
        <p:nvSpPr>
          <p:cNvPr id="4" name="Slide Number Placeholder 5">
            <a:extLst>
              <a:ext uri="{FF2B5EF4-FFF2-40B4-BE49-F238E27FC236}">
                <a16:creationId xmlns:a16="http://schemas.microsoft.com/office/drawing/2014/main" id="{144E7674-ACFE-9F09-B8F0-034F8EE05C43}"/>
              </a:ext>
            </a:extLst>
          </p:cNvPr>
          <p:cNvSpPr txBox="1">
            <a:spLocks/>
          </p:cNvSpPr>
          <p:nvPr userDrawn="1"/>
        </p:nvSpPr>
        <p:spPr>
          <a:xfrm>
            <a:off x="8790432" y="6425755"/>
            <a:ext cx="2743200" cy="212980"/>
          </a:xfrm>
          <a:prstGeom prst="rect">
            <a:avLst/>
          </a:prstGeom>
        </p:spPr>
        <p:txBody>
          <a:bodyPr vert="horz" lIns="91440" tIns="45720" rIns="0" bIns="45720" rtlCol="0" anchor="ctr"/>
          <a:lstStyle>
            <a:defPPr>
              <a:defRPr lang="en-US"/>
            </a:defPPr>
            <a:lvl1pPr marL="0" algn="r" defTabSz="914400" rtl="0" eaLnBrk="1" latinLnBrk="0" hangingPunct="1">
              <a:defRPr sz="750" kern="1200">
                <a:solidFill>
                  <a:srgbClr val="0A4F57"/>
                </a:solidFill>
                <a:latin typeface="Inter" panose="020F0502020204030204" pitchFamily="2" charset="0"/>
                <a:ea typeface="Inter" panose="020F0502020204030204"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B1EB9-767D-4E98-9D5C-2AE2F8D0FDE8}" type="slidenum">
              <a:rPr lang="en-GB" smtClean="0"/>
              <a:pPr/>
              <a:t>‹#›</a:t>
            </a:fld>
            <a:endParaRPr lang="en-GB" dirty="0"/>
          </a:p>
        </p:txBody>
      </p:sp>
      <p:sp>
        <p:nvSpPr>
          <p:cNvPr id="5" name="Shape 15">
            <a:extLst>
              <a:ext uri="{FF2B5EF4-FFF2-40B4-BE49-F238E27FC236}">
                <a16:creationId xmlns:a16="http://schemas.microsoft.com/office/drawing/2014/main" id="{8760827B-E58F-1588-3F1C-86734739A9A7}"/>
              </a:ext>
            </a:extLst>
          </p:cNvPr>
          <p:cNvSpPr/>
          <p:nvPr userDrawn="1"/>
        </p:nvSpPr>
        <p:spPr>
          <a:xfrm>
            <a:off x="658368" y="6291072"/>
            <a:ext cx="10881360" cy="0"/>
          </a:xfrm>
          <a:prstGeom prst="line">
            <a:avLst/>
          </a:prstGeom>
          <a:noFill/>
          <a:ln w="10160">
            <a:solidFill>
              <a:srgbClr val="0A4F57">
                <a:alpha val="14000"/>
              </a:srgbClr>
            </a:solidFill>
            <a:prstDash val="solid"/>
          </a:ln>
        </p:spPr>
        <p:txBody>
          <a:bodyPr/>
          <a:lstStyle/>
          <a:p>
            <a:endParaRPr lang="en-GB"/>
          </a:p>
        </p:txBody>
      </p:sp>
      <p:sp>
        <p:nvSpPr>
          <p:cNvPr id="6" name="Shape 16">
            <a:extLst>
              <a:ext uri="{FF2B5EF4-FFF2-40B4-BE49-F238E27FC236}">
                <a16:creationId xmlns:a16="http://schemas.microsoft.com/office/drawing/2014/main" id="{EA89B799-A8D9-5A20-7C7B-C294FF9DF517}"/>
              </a:ext>
            </a:extLst>
          </p:cNvPr>
          <p:cNvSpPr/>
          <p:nvPr userDrawn="1"/>
        </p:nvSpPr>
        <p:spPr>
          <a:xfrm>
            <a:off x="658368" y="6446749"/>
            <a:ext cx="22631" cy="170993"/>
          </a:xfrm>
          <a:prstGeom prst="rect">
            <a:avLst/>
          </a:prstGeom>
          <a:solidFill>
            <a:srgbClr val="FA8072"/>
          </a:solidFill>
          <a:ln w="12700">
            <a:solidFill>
              <a:srgbClr val="FA8072">
                <a:alpha val="0"/>
              </a:srgbClr>
            </a:solidFill>
            <a:prstDash val="solid"/>
          </a:ln>
        </p:spPr>
        <p:txBody>
          <a:bodyPr/>
          <a:lstStyle/>
          <a:p>
            <a:endParaRPr lang="en-GB"/>
          </a:p>
        </p:txBody>
      </p:sp>
      <p:sp>
        <p:nvSpPr>
          <p:cNvPr id="7" name="Text 17">
            <a:extLst>
              <a:ext uri="{FF2B5EF4-FFF2-40B4-BE49-F238E27FC236}">
                <a16:creationId xmlns:a16="http://schemas.microsoft.com/office/drawing/2014/main" id="{9A7A950A-218F-C2D0-3A44-FCA6FE34AD9E}"/>
              </a:ext>
            </a:extLst>
          </p:cNvPr>
          <p:cNvSpPr/>
          <p:nvPr userDrawn="1"/>
        </p:nvSpPr>
        <p:spPr>
          <a:xfrm>
            <a:off x="728777" y="6419088"/>
            <a:ext cx="804672" cy="226314"/>
          </a:xfrm>
          <a:prstGeom prst="rect">
            <a:avLst/>
          </a:prstGeom>
          <a:noFill/>
          <a:ln/>
        </p:spPr>
        <p:txBody>
          <a:bodyPr wrap="square" lIns="0" tIns="0" rIns="0" bIns="0" rtlCol="0" anchor="ctr">
            <a:normAutofit/>
          </a:bodyPr>
          <a:lstStyle/>
          <a:p>
            <a:pPr marL="0" indent="0">
              <a:buNone/>
            </a:pPr>
            <a:r>
              <a:rPr lang="en-US" sz="1045" b="1" dirty="0">
                <a:solidFill>
                  <a:srgbClr val="0A4F57"/>
                </a:solidFill>
                <a:latin typeface="Outfit" pitchFamily="34" charset="0"/>
                <a:ea typeface="Outfit" pitchFamily="34" charset="-122"/>
                <a:cs typeface="Outfit" pitchFamily="34" charset="-120"/>
              </a:rPr>
              <a:t>CATER</a:t>
            </a:r>
            <a:endParaRPr lang="en-US" sz="1045" dirty="0">
              <a:solidFill>
                <a:srgbClr val="0A4F57"/>
              </a:solidFill>
            </a:endParaRPr>
          </a:p>
        </p:txBody>
      </p:sp>
      <p:sp>
        <p:nvSpPr>
          <p:cNvPr id="8" name="Text 18">
            <a:extLst>
              <a:ext uri="{FF2B5EF4-FFF2-40B4-BE49-F238E27FC236}">
                <a16:creationId xmlns:a16="http://schemas.microsoft.com/office/drawing/2014/main" id="{062E8E29-591E-2879-66BC-CE7B25CD443E}"/>
              </a:ext>
            </a:extLst>
          </p:cNvPr>
          <p:cNvSpPr/>
          <p:nvPr userDrawn="1"/>
        </p:nvSpPr>
        <p:spPr>
          <a:xfrm>
            <a:off x="1536192" y="6445377"/>
            <a:ext cx="5669280" cy="173736"/>
          </a:xfrm>
          <a:prstGeom prst="rect">
            <a:avLst/>
          </a:prstGeom>
          <a:noFill/>
          <a:ln/>
        </p:spPr>
        <p:txBody>
          <a:bodyPr wrap="square" lIns="0" tIns="0" rIns="0" bIns="0" rtlCol="0" anchor="ctr">
            <a:normAutofit/>
          </a:bodyPr>
          <a:lstStyle/>
          <a:p>
            <a:pPr marL="0" indent="0">
              <a:buNone/>
            </a:pPr>
            <a:r>
              <a:rPr lang="en-US" sz="750" dirty="0">
                <a:solidFill>
                  <a:srgbClr val="0A4F57"/>
                </a:solidFill>
                <a:latin typeface="Inter" pitchFamily="34" charset="0"/>
                <a:ea typeface="Inter" pitchFamily="34" charset="-122"/>
                <a:cs typeface="Inter" pitchFamily="34" charset="-120"/>
              </a:rPr>
              <a:t>Centre for the Advancement of Technology Education Research</a:t>
            </a:r>
            <a:endParaRPr lang="en-US" sz="750" dirty="0">
              <a:solidFill>
                <a:srgbClr val="0A4F57"/>
              </a:solidFill>
            </a:endParaRPr>
          </a:p>
        </p:txBody>
      </p:sp>
      <p:sp>
        <p:nvSpPr>
          <p:cNvPr id="9" name="Shape 1">
            <a:extLst>
              <a:ext uri="{FF2B5EF4-FFF2-40B4-BE49-F238E27FC236}">
                <a16:creationId xmlns:a16="http://schemas.microsoft.com/office/drawing/2014/main" id="{0AC9BF6B-4F7E-6FCC-AE27-F2C17E761C19}"/>
              </a:ext>
            </a:extLst>
          </p:cNvPr>
          <p:cNvSpPr/>
          <p:nvPr userDrawn="1"/>
        </p:nvSpPr>
        <p:spPr>
          <a:xfrm>
            <a:off x="658368" y="1307592"/>
            <a:ext cx="720000" cy="72000"/>
          </a:xfrm>
          <a:prstGeom prst="rect">
            <a:avLst/>
          </a:prstGeom>
          <a:solidFill>
            <a:srgbClr val="FA8072"/>
          </a:solidFill>
          <a:ln w="12700">
            <a:solidFill>
              <a:srgbClr val="333333">
                <a:alpha val="0"/>
              </a:srgbClr>
            </a:solidFill>
            <a:prstDash val="solid"/>
          </a:ln>
        </p:spPr>
        <p:txBody>
          <a:bodyPr/>
          <a:lstStyle/>
          <a:p>
            <a:endParaRPr lang="en-GB"/>
          </a:p>
        </p:txBody>
      </p:sp>
      <p:sp>
        <p:nvSpPr>
          <p:cNvPr id="10" name="Shape 19">
            <a:extLst>
              <a:ext uri="{FF2B5EF4-FFF2-40B4-BE49-F238E27FC236}">
                <a16:creationId xmlns:a16="http://schemas.microsoft.com/office/drawing/2014/main" id="{A4AC47B8-1A9C-C99D-04DC-06788D55EFB4}"/>
              </a:ext>
            </a:extLst>
          </p:cNvPr>
          <p:cNvSpPr/>
          <p:nvPr userDrawn="1"/>
        </p:nvSpPr>
        <p:spPr>
          <a:xfrm>
            <a:off x="810768" y="6443472"/>
            <a:ext cx="10881360" cy="0"/>
          </a:xfrm>
          <a:prstGeom prst="line">
            <a:avLst/>
          </a:prstGeom>
          <a:noFill/>
          <a:ln w="10160">
            <a:solidFill>
              <a:srgbClr val="FFFFFF">
                <a:alpha val="22000"/>
              </a:srgbClr>
            </a:solidFill>
            <a:prstDash val="solid"/>
          </a:ln>
        </p:spPr>
        <p:txBody>
          <a:bodyPr/>
          <a:lstStyle/>
          <a:p>
            <a:endParaRPr lang="en-GB"/>
          </a:p>
        </p:txBody>
      </p:sp>
      <p:sp>
        <p:nvSpPr>
          <p:cNvPr id="11" name="Text Placeholder 2">
            <a:extLst>
              <a:ext uri="{FF2B5EF4-FFF2-40B4-BE49-F238E27FC236}">
                <a16:creationId xmlns:a16="http://schemas.microsoft.com/office/drawing/2014/main" id="{F1814999-1FB8-59A9-631F-E95037CBE682}"/>
              </a:ext>
            </a:extLst>
          </p:cNvPr>
          <p:cNvSpPr>
            <a:spLocks noGrp="1"/>
          </p:cNvSpPr>
          <p:nvPr>
            <p:ph idx="1"/>
          </p:nvPr>
        </p:nvSpPr>
        <p:spPr>
          <a:xfrm>
            <a:off x="658368" y="2657856"/>
            <a:ext cx="5047106" cy="3477540"/>
          </a:xfrm>
          <a:prstGeom prst="rect">
            <a:avLst/>
          </a:prstGeom>
        </p:spPr>
        <p:txBody>
          <a:bodyPr vert="horz" lIns="91440" tIns="45720" rIns="91440" bIns="45720" rtlCol="0">
            <a:normAutofit/>
          </a:bodyPr>
          <a:lstStyle>
            <a:lvl1pPr>
              <a:defRPr sz="1600">
                <a:latin typeface="Inter" panose="02000503000000020004" pitchFamily="2" charset="0"/>
                <a:ea typeface="Inter" panose="02000503000000020004" pitchFamily="2" charset="0"/>
              </a:defRPr>
            </a:lvl1pPr>
            <a:lvl2pPr>
              <a:defRPr sz="1400">
                <a:latin typeface="Inter" panose="02000503000000020004" pitchFamily="2" charset="0"/>
                <a:ea typeface="Inter" panose="02000503000000020004" pitchFamily="2" charset="0"/>
              </a:defRPr>
            </a:lvl2pPr>
            <a:lvl3pPr>
              <a:defRPr sz="1200">
                <a:latin typeface="Inter" panose="02000503000000020004" pitchFamily="2" charset="0"/>
                <a:ea typeface="Inter" panose="02000503000000020004" pitchFamily="2" charset="0"/>
              </a:defRPr>
            </a:lvl3pPr>
            <a:lvl4pPr>
              <a:defRPr sz="1100">
                <a:latin typeface="Inter" panose="02000503000000020004" pitchFamily="2" charset="0"/>
                <a:ea typeface="Inter" panose="02000503000000020004" pitchFamily="2" charset="0"/>
              </a:defRPr>
            </a:lvl4pPr>
            <a:lvl5pPr>
              <a:defRPr sz="1100">
                <a:latin typeface="Inter" panose="02000503000000020004" pitchFamily="2" charset="0"/>
                <a:ea typeface="Inter"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hape 3">
            <a:extLst>
              <a:ext uri="{FF2B5EF4-FFF2-40B4-BE49-F238E27FC236}">
                <a16:creationId xmlns:a16="http://schemas.microsoft.com/office/drawing/2014/main" id="{D65B7686-E74B-4466-D57B-C0275F19701A}"/>
              </a:ext>
            </a:extLst>
          </p:cNvPr>
          <p:cNvSpPr/>
          <p:nvPr userDrawn="1"/>
        </p:nvSpPr>
        <p:spPr>
          <a:xfrm>
            <a:off x="658367" y="2505456"/>
            <a:ext cx="5047107" cy="0"/>
          </a:xfrm>
          <a:prstGeom prst="line">
            <a:avLst/>
          </a:prstGeom>
          <a:noFill/>
          <a:ln w="25400">
            <a:solidFill>
              <a:srgbClr val="FA8072"/>
            </a:solidFill>
            <a:prstDash val="solid"/>
          </a:ln>
        </p:spPr>
        <p:txBody>
          <a:bodyPr/>
          <a:lstStyle/>
          <a:p>
            <a:endParaRPr lang="en-GB"/>
          </a:p>
        </p:txBody>
      </p:sp>
      <p:sp>
        <p:nvSpPr>
          <p:cNvPr id="17" name="Shape 8">
            <a:extLst>
              <a:ext uri="{FF2B5EF4-FFF2-40B4-BE49-F238E27FC236}">
                <a16:creationId xmlns:a16="http://schemas.microsoft.com/office/drawing/2014/main" id="{C84CDAB9-B5F5-B51B-1A08-CAFFF945D067}"/>
              </a:ext>
            </a:extLst>
          </p:cNvPr>
          <p:cNvSpPr/>
          <p:nvPr userDrawn="1"/>
        </p:nvSpPr>
        <p:spPr>
          <a:xfrm>
            <a:off x="6084570" y="1898016"/>
            <a:ext cx="22860" cy="3600000"/>
          </a:xfrm>
          <a:prstGeom prst="rect">
            <a:avLst/>
          </a:prstGeom>
          <a:solidFill>
            <a:srgbClr val="D4E2DF"/>
          </a:solidFill>
          <a:ln w="12700">
            <a:solidFill>
              <a:srgbClr val="333333">
                <a:alpha val="0"/>
              </a:srgbClr>
            </a:solidFill>
            <a:prstDash val="solid"/>
          </a:ln>
        </p:spPr>
        <p:txBody>
          <a:bodyPr/>
          <a:lstStyle/>
          <a:p>
            <a:endParaRPr lang="en-GB"/>
          </a:p>
        </p:txBody>
      </p:sp>
      <p:sp>
        <p:nvSpPr>
          <p:cNvPr id="19" name="Text Placeholder 2">
            <a:extLst>
              <a:ext uri="{FF2B5EF4-FFF2-40B4-BE49-F238E27FC236}">
                <a16:creationId xmlns:a16="http://schemas.microsoft.com/office/drawing/2014/main" id="{40026108-5D68-C34D-D5F5-AD25DCB0763E}"/>
              </a:ext>
            </a:extLst>
          </p:cNvPr>
          <p:cNvSpPr>
            <a:spLocks noGrp="1"/>
          </p:cNvSpPr>
          <p:nvPr>
            <p:ph idx="10"/>
          </p:nvPr>
        </p:nvSpPr>
        <p:spPr>
          <a:xfrm>
            <a:off x="6486525" y="1898016"/>
            <a:ext cx="5047106" cy="4237380"/>
          </a:xfrm>
          <a:prstGeom prst="rect">
            <a:avLst/>
          </a:prstGeom>
        </p:spPr>
        <p:txBody>
          <a:bodyPr vert="horz" lIns="91440" tIns="45720" rIns="91440" bIns="45720" rtlCol="0">
            <a:normAutofit/>
          </a:bodyPr>
          <a:lstStyle>
            <a:lvl1pPr>
              <a:defRPr sz="1600">
                <a:latin typeface="Inter" panose="02000503000000020004" pitchFamily="2" charset="0"/>
                <a:ea typeface="Inter" panose="02000503000000020004" pitchFamily="2" charset="0"/>
              </a:defRPr>
            </a:lvl1pPr>
            <a:lvl2pPr>
              <a:defRPr sz="1400">
                <a:latin typeface="Inter" panose="02000503000000020004" pitchFamily="2" charset="0"/>
                <a:ea typeface="Inter" panose="02000503000000020004" pitchFamily="2" charset="0"/>
              </a:defRPr>
            </a:lvl2pPr>
            <a:lvl3pPr>
              <a:defRPr sz="1200">
                <a:latin typeface="Inter" panose="02000503000000020004" pitchFamily="2" charset="0"/>
                <a:ea typeface="Inter" panose="02000503000000020004" pitchFamily="2" charset="0"/>
              </a:defRPr>
            </a:lvl3pPr>
            <a:lvl4pPr>
              <a:defRPr sz="1100">
                <a:latin typeface="Inter" panose="02000503000000020004" pitchFamily="2" charset="0"/>
                <a:ea typeface="Inter" panose="02000503000000020004" pitchFamily="2" charset="0"/>
              </a:defRPr>
            </a:lvl4pPr>
            <a:lvl5pPr>
              <a:defRPr sz="1100">
                <a:latin typeface="Inter" panose="02000503000000020004" pitchFamily="2" charset="0"/>
                <a:ea typeface="Inter"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a:extLst>
              <a:ext uri="{FF2B5EF4-FFF2-40B4-BE49-F238E27FC236}">
                <a16:creationId xmlns:a16="http://schemas.microsoft.com/office/drawing/2014/main" id="{C131669E-8A98-C7D5-942B-A7F1B72ED623}"/>
              </a:ext>
            </a:extLst>
          </p:cNvPr>
          <p:cNvSpPr>
            <a:spLocks noGrp="1"/>
          </p:cNvSpPr>
          <p:nvPr>
            <p:ph type="body" sz="quarter" idx="11" hasCustomPrompt="1"/>
          </p:nvPr>
        </p:nvSpPr>
        <p:spPr>
          <a:xfrm>
            <a:off x="658367" y="1898016"/>
            <a:ext cx="5046662" cy="479425"/>
          </a:xfrm>
        </p:spPr>
        <p:txBody>
          <a:bodyPr lIns="0" anchor="ctr">
            <a:normAutofit/>
          </a:bodyPr>
          <a:lstStyle>
            <a:lvl1pPr>
              <a:buNone/>
              <a:defRPr sz="2000" b="1">
                <a:solidFill>
                  <a:srgbClr val="0A4F57"/>
                </a:solidFill>
              </a:defRPr>
            </a:lvl1pPr>
          </a:lstStyle>
          <a:p>
            <a:pPr lvl="0"/>
            <a:r>
              <a:rPr lang="en-GB" dirty="0"/>
              <a:t>Left title</a:t>
            </a:r>
          </a:p>
        </p:txBody>
      </p:sp>
    </p:spTree>
    <p:extLst>
      <p:ext uri="{BB962C8B-B14F-4D97-AF65-F5344CB8AC3E}">
        <p14:creationId xmlns:p14="http://schemas.microsoft.com/office/powerpoint/2010/main" val="183299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Title">
    <p:bg>
      <p:bgPr>
        <a:solidFill>
          <a:srgbClr val="FFFAEA"/>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4E7674-ACFE-9F09-B8F0-034F8EE05C43}"/>
              </a:ext>
            </a:extLst>
          </p:cNvPr>
          <p:cNvSpPr txBox="1">
            <a:spLocks/>
          </p:cNvSpPr>
          <p:nvPr userDrawn="1"/>
        </p:nvSpPr>
        <p:spPr>
          <a:xfrm>
            <a:off x="8790432" y="6425755"/>
            <a:ext cx="2743200" cy="212980"/>
          </a:xfrm>
          <a:prstGeom prst="rect">
            <a:avLst/>
          </a:prstGeom>
        </p:spPr>
        <p:txBody>
          <a:bodyPr vert="horz" lIns="91440" tIns="45720" rIns="0" bIns="45720" rtlCol="0" anchor="ctr"/>
          <a:lstStyle>
            <a:defPPr>
              <a:defRPr lang="en-US"/>
            </a:defPPr>
            <a:lvl1pPr marL="0" algn="r" defTabSz="914400" rtl="0" eaLnBrk="1" latinLnBrk="0" hangingPunct="1">
              <a:defRPr sz="750" kern="1200">
                <a:solidFill>
                  <a:srgbClr val="0A4F57"/>
                </a:solidFill>
                <a:latin typeface="Inter" panose="020F0502020204030204" pitchFamily="2" charset="0"/>
                <a:ea typeface="Inter" panose="020F0502020204030204"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B1EB9-767D-4E98-9D5C-2AE2F8D0FDE8}" type="slidenum">
              <a:rPr lang="en-GB" smtClean="0"/>
              <a:pPr/>
              <a:t>‹#›</a:t>
            </a:fld>
            <a:endParaRPr lang="en-GB" dirty="0"/>
          </a:p>
        </p:txBody>
      </p:sp>
      <p:sp>
        <p:nvSpPr>
          <p:cNvPr id="5" name="Shape 15">
            <a:extLst>
              <a:ext uri="{FF2B5EF4-FFF2-40B4-BE49-F238E27FC236}">
                <a16:creationId xmlns:a16="http://schemas.microsoft.com/office/drawing/2014/main" id="{8760827B-E58F-1588-3F1C-86734739A9A7}"/>
              </a:ext>
            </a:extLst>
          </p:cNvPr>
          <p:cNvSpPr/>
          <p:nvPr userDrawn="1"/>
        </p:nvSpPr>
        <p:spPr>
          <a:xfrm>
            <a:off x="658368" y="6291072"/>
            <a:ext cx="10881360" cy="0"/>
          </a:xfrm>
          <a:prstGeom prst="line">
            <a:avLst/>
          </a:prstGeom>
          <a:noFill/>
          <a:ln w="10160">
            <a:solidFill>
              <a:srgbClr val="0A4F57">
                <a:alpha val="14000"/>
              </a:srgbClr>
            </a:solidFill>
            <a:prstDash val="solid"/>
          </a:ln>
        </p:spPr>
        <p:txBody>
          <a:bodyPr/>
          <a:lstStyle/>
          <a:p>
            <a:endParaRPr lang="en-GB"/>
          </a:p>
        </p:txBody>
      </p:sp>
      <p:sp>
        <p:nvSpPr>
          <p:cNvPr id="6" name="Shape 16">
            <a:extLst>
              <a:ext uri="{FF2B5EF4-FFF2-40B4-BE49-F238E27FC236}">
                <a16:creationId xmlns:a16="http://schemas.microsoft.com/office/drawing/2014/main" id="{EA89B799-A8D9-5A20-7C7B-C294FF9DF517}"/>
              </a:ext>
            </a:extLst>
          </p:cNvPr>
          <p:cNvSpPr/>
          <p:nvPr userDrawn="1"/>
        </p:nvSpPr>
        <p:spPr>
          <a:xfrm>
            <a:off x="658368" y="6446749"/>
            <a:ext cx="22631" cy="170993"/>
          </a:xfrm>
          <a:prstGeom prst="rect">
            <a:avLst/>
          </a:prstGeom>
          <a:solidFill>
            <a:srgbClr val="FA8072"/>
          </a:solidFill>
          <a:ln w="12700">
            <a:solidFill>
              <a:srgbClr val="FA8072">
                <a:alpha val="0"/>
              </a:srgbClr>
            </a:solidFill>
            <a:prstDash val="solid"/>
          </a:ln>
        </p:spPr>
        <p:txBody>
          <a:bodyPr/>
          <a:lstStyle/>
          <a:p>
            <a:endParaRPr lang="en-GB"/>
          </a:p>
        </p:txBody>
      </p:sp>
      <p:sp>
        <p:nvSpPr>
          <p:cNvPr id="7" name="Text 17">
            <a:extLst>
              <a:ext uri="{FF2B5EF4-FFF2-40B4-BE49-F238E27FC236}">
                <a16:creationId xmlns:a16="http://schemas.microsoft.com/office/drawing/2014/main" id="{9A7A950A-218F-C2D0-3A44-FCA6FE34AD9E}"/>
              </a:ext>
            </a:extLst>
          </p:cNvPr>
          <p:cNvSpPr/>
          <p:nvPr userDrawn="1"/>
        </p:nvSpPr>
        <p:spPr>
          <a:xfrm>
            <a:off x="728777" y="6419088"/>
            <a:ext cx="804672" cy="226314"/>
          </a:xfrm>
          <a:prstGeom prst="rect">
            <a:avLst/>
          </a:prstGeom>
          <a:noFill/>
          <a:ln/>
        </p:spPr>
        <p:txBody>
          <a:bodyPr wrap="square" lIns="0" tIns="0" rIns="0" bIns="0" rtlCol="0" anchor="ctr">
            <a:normAutofit/>
          </a:bodyPr>
          <a:lstStyle/>
          <a:p>
            <a:pPr marL="0" indent="0">
              <a:buNone/>
            </a:pPr>
            <a:r>
              <a:rPr lang="en-US" sz="1045" b="1" dirty="0">
                <a:solidFill>
                  <a:srgbClr val="0A4F57"/>
                </a:solidFill>
                <a:latin typeface="Outfit" pitchFamily="34" charset="0"/>
                <a:ea typeface="Outfit" pitchFamily="34" charset="-122"/>
                <a:cs typeface="Outfit" pitchFamily="34" charset="-120"/>
              </a:rPr>
              <a:t>CATER</a:t>
            </a:r>
            <a:endParaRPr lang="en-US" sz="1045" dirty="0">
              <a:solidFill>
                <a:srgbClr val="0A4F57"/>
              </a:solidFill>
            </a:endParaRPr>
          </a:p>
        </p:txBody>
      </p:sp>
      <p:sp>
        <p:nvSpPr>
          <p:cNvPr id="8" name="Text 18">
            <a:extLst>
              <a:ext uri="{FF2B5EF4-FFF2-40B4-BE49-F238E27FC236}">
                <a16:creationId xmlns:a16="http://schemas.microsoft.com/office/drawing/2014/main" id="{062E8E29-591E-2879-66BC-CE7B25CD443E}"/>
              </a:ext>
            </a:extLst>
          </p:cNvPr>
          <p:cNvSpPr/>
          <p:nvPr userDrawn="1"/>
        </p:nvSpPr>
        <p:spPr>
          <a:xfrm>
            <a:off x="1536192" y="6445377"/>
            <a:ext cx="5669280" cy="173736"/>
          </a:xfrm>
          <a:prstGeom prst="rect">
            <a:avLst/>
          </a:prstGeom>
          <a:noFill/>
          <a:ln/>
        </p:spPr>
        <p:txBody>
          <a:bodyPr wrap="square" lIns="0" tIns="0" rIns="0" bIns="0" rtlCol="0" anchor="ctr">
            <a:normAutofit/>
          </a:bodyPr>
          <a:lstStyle/>
          <a:p>
            <a:pPr marL="0" indent="0">
              <a:buNone/>
            </a:pPr>
            <a:r>
              <a:rPr lang="en-US" sz="750" dirty="0">
                <a:solidFill>
                  <a:srgbClr val="0A4F57"/>
                </a:solidFill>
                <a:latin typeface="Inter" pitchFamily="34" charset="0"/>
                <a:ea typeface="Inter" pitchFamily="34" charset="-122"/>
                <a:cs typeface="Inter" pitchFamily="34" charset="-120"/>
              </a:rPr>
              <a:t>Centre for the Advancement of Technology Education Research</a:t>
            </a:r>
            <a:endParaRPr lang="en-US" sz="750" dirty="0">
              <a:solidFill>
                <a:srgbClr val="0A4F57"/>
              </a:solidFill>
            </a:endParaRPr>
          </a:p>
        </p:txBody>
      </p:sp>
      <p:sp>
        <p:nvSpPr>
          <p:cNvPr id="10" name="Shape 19">
            <a:extLst>
              <a:ext uri="{FF2B5EF4-FFF2-40B4-BE49-F238E27FC236}">
                <a16:creationId xmlns:a16="http://schemas.microsoft.com/office/drawing/2014/main" id="{A4AC47B8-1A9C-C99D-04DC-06788D55EFB4}"/>
              </a:ext>
            </a:extLst>
          </p:cNvPr>
          <p:cNvSpPr/>
          <p:nvPr userDrawn="1"/>
        </p:nvSpPr>
        <p:spPr>
          <a:xfrm>
            <a:off x="810768" y="6443472"/>
            <a:ext cx="10881360" cy="0"/>
          </a:xfrm>
          <a:prstGeom prst="line">
            <a:avLst/>
          </a:prstGeom>
          <a:noFill/>
          <a:ln w="10160">
            <a:solidFill>
              <a:srgbClr val="FFFFFF">
                <a:alpha val="22000"/>
              </a:srgbClr>
            </a:solidFill>
            <a:prstDash val="solid"/>
          </a:ln>
        </p:spPr>
        <p:txBody>
          <a:bodyPr/>
          <a:lstStyle/>
          <a:p>
            <a:endParaRPr lang="en-GB"/>
          </a:p>
        </p:txBody>
      </p:sp>
      <p:pic>
        <p:nvPicPr>
          <p:cNvPr id="13" name="Picture 12">
            <a:extLst>
              <a:ext uri="{FF2B5EF4-FFF2-40B4-BE49-F238E27FC236}">
                <a16:creationId xmlns:a16="http://schemas.microsoft.com/office/drawing/2014/main" id="{812B1315-44CA-448C-F8CC-2931C928A51E}"/>
              </a:ext>
            </a:extLst>
          </p:cNvPr>
          <p:cNvPicPr>
            <a:picLocks noChangeAspect="1"/>
          </p:cNvPicPr>
          <p:nvPr userDrawn="1"/>
        </p:nvPicPr>
        <p:blipFill>
          <a:blip r:embed="rId2"/>
          <a:stretch>
            <a:fillRect/>
          </a:stretch>
        </p:blipFill>
        <p:spPr>
          <a:xfrm>
            <a:off x="666724" y="1195786"/>
            <a:ext cx="85351" cy="3578662"/>
          </a:xfrm>
          <a:prstGeom prst="rect">
            <a:avLst/>
          </a:prstGeom>
        </p:spPr>
      </p:pic>
      <p:sp>
        <p:nvSpPr>
          <p:cNvPr id="14" name="Subtitle 2">
            <a:extLst>
              <a:ext uri="{FF2B5EF4-FFF2-40B4-BE49-F238E27FC236}">
                <a16:creationId xmlns:a16="http://schemas.microsoft.com/office/drawing/2014/main" id="{5D3E0987-5504-36D1-4600-06A7D4BC4D01}"/>
              </a:ext>
            </a:extLst>
          </p:cNvPr>
          <p:cNvSpPr>
            <a:spLocks noGrp="1"/>
          </p:cNvSpPr>
          <p:nvPr>
            <p:ph type="subTitle" idx="1" hasCustomPrompt="1"/>
          </p:nvPr>
        </p:nvSpPr>
        <p:spPr>
          <a:xfrm>
            <a:off x="1051213" y="1414835"/>
            <a:ext cx="7018781" cy="1381628"/>
          </a:xfrm>
        </p:spPr>
        <p:txBody>
          <a:bodyPr lIns="0" anchor="ctr">
            <a:normAutofit/>
          </a:bodyPr>
          <a:lstStyle>
            <a:lvl1pPr marL="0" indent="0" algn="l">
              <a:buNone/>
              <a:defRPr sz="3600" b="1">
                <a:solidFill>
                  <a:srgbClr val="0A4F57"/>
                </a:solidFill>
                <a:latin typeface="Outfit"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endParaRPr lang="en-GB" dirty="0"/>
          </a:p>
        </p:txBody>
      </p:sp>
      <p:sp>
        <p:nvSpPr>
          <p:cNvPr id="16" name="Text Placeholder 15">
            <a:extLst>
              <a:ext uri="{FF2B5EF4-FFF2-40B4-BE49-F238E27FC236}">
                <a16:creationId xmlns:a16="http://schemas.microsoft.com/office/drawing/2014/main" id="{2D047FA5-3EBD-F5D7-2B85-7D899CD786B0}"/>
              </a:ext>
            </a:extLst>
          </p:cNvPr>
          <p:cNvSpPr>
            <a:spLocks noGrp="1"/>
          </p:cNvSpPr>
          <p:nvPr>
            <p:ph type="body" sz="quarter" idx="10" hasCustomPrompt="1"/>
          </p:nvPr>
        </p:nvSpPr>
        <p:spPr>
          <a:xfrm>
            <a:off x="1050925" y="2985117"/>
            <a:ext cx="7018781" cy="497643"/>
          </a:xfrm>
        </p:spPr>
        <p:txBody>
          <a:bodyPr lIns="0" anchor="ctr">
            <a:normAutofit/>
          </a:bodyPr>
          <a:lstStyle>
            <a:lvl1pPr>
              <a:buNone/>
              <a:defRPr sz="2000">
                <a:latin typeface="Inter" panose="02000503000000020004" pitchFamily="2" charset="0"/>
                <a:ea typeface="Inter" panose="02000503000000020004" pitchFamily="2" charset="0"/>
              </a:defRPr>
            </a:lvl1pPr>
          </a:lstStyle>
          <a:p>
            <a:pPr lvl="0"/>
            <a:r>
              <a:rPr lang="en-GB" dirty="0"/>
              <a:t>Add supporting text</a:t>
            </a:r>
          </a:p>
        </p:txBody>
      </p:sp>
    </p:spTree>
    <p:extLst>
      <p:ext uri="{BB962C8B-B14F-4D97-AF65-F5344CB8AC3E}">
        <p14:creationId xmlns:p14="http://schemas.microsoft.com/office/powerpoint/2010/main" val="391739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A4F57"/>
        </a:solidFill>
        <a:effectLst/>
      </p:bgPr>
    </p:bg>
    <p:spTree>
      <p:nvGrpSpPr>
        <p:cNvPr id="1" name=""/>
        <p:cNvGrpSpPr/>
        <p:nvPr/>
      </p:nvGrpSpPr>
      <p:grpSpPr>
        <a:xfrm>
          <a:off x="0" y="0"/>
          <a:ext cx="0" cy="0"/>
          <a:chOff x="0" y="0"/>
          <a:chExt cx="0" cy="0"/>
        </a:xfrm>
      </p:grpSpPr>
      <p:sp>
        <p:nvSpPr>
          <p:cNvPr id="10" name="Shape 3">
            <a:extLst>
              <a:ext uri="{FF2B5EF4-FFF2-40B4-BE49-F238E27FC236}">
                <a16:creationId xmlns:a16="http://schemas.microsoft.com/office/drawing/2014/main" id="{9605E34C-71FA-60F7-EF03-1CE75AAC04E5}"/>
              </a:ext>
            </a:extLst>
          </p:cNvPr>
          <p:cNvSpPr/>
          <p:nvPr userDrawn="1"/>
        </p:nvSpPr>
        <p:spPr>
          <a:xfrm>
            <a:off x="658368" y="484632"/>
            <a:ext cx="41148" cy="310896"/>
          </a:xfrm>
          <a:prstGeom prst="rect">
            <a:avLst/>
          </a:prstGeom>
          <a:solidFill>
            <a:srgbClr val="FA8072"/>
          </a:solidFill>
          <a:ln w="12700">
            <a:solidFill>
              <a:srgbClr val="FA8072">
                <a:alpha val="0"/>
              </a:srgbClr>
            </a:solidFill>
            <a:prstDash val="solid"/>
          </a:ln>
        </p:spPr>
        <p:txBody>
          <a:bodyPr/>
          <a:lstStyle/>
          <a:p>
            <a:endParaRPr lang="en-GB"/>
          </a:p>
        </p:txBody>
      </p:sp>
      <p:sp>
        <p:nvSpPr>
          <p:cNvPr id="11" name="Text 4">
            <a:extLst>
              <a:ext uri="{FF2B5EF4-FFF2-40B4-BE49-F238E27FC236}">
                <a16:creationId xmlns:a16="http://schemas.microsoft.com/office/drawing/2014/main" id="{77A65897-7343-0F61-C63F-42C7F7DE8F86}"/>
              </a:ext>
            </a:extLst>
          </p:cNvPr>
          <p:cNvSpPr/>
          <p:nvPr userDrawn="1"/>
        </p:nvSpPr>
        <p:spPr>
          <a:xfrm>
            <a:off x="786384" y="438912"/>
            <a:ext cx="1463040" cy="411480"/>
          </a:xfrm>
          <a:prstGeom prst="rect">
            <a:avLst/>
          </a:prstGeom>
          <a:noFill/>
          <a:ln/>
        </p:spPr>
        <p:txBody>
          <a:bodyPr wrap="square" lIns="0" tIns="0" rIns="0" bIns="0" rtlCol="0" anchor="ctr">
            <a:normAutofit/>
          </a:bodyPr>
          <a:lstStyle/>
          <a:p>
            <a:pPr marL="0" indent="0">
              <a:buNone/>
            </a:pPr>
            <a:r>
              <a:rPr lang="en-US" sz="1900" b="1" dirty="0">
                <a:solidFill>
                  <a:srgbClr val="FFFAEA"/>
                </a:solidFill>
                <a:latin typeface="Outfit" pitchFamily="34" charset="0"/>
                <a:ea typeface="Outfit" pitchFamily="34" charset="-122"/>
                <a:cs typeface="Outfit" pitchFamily="34" charset="-120"/>
              </a:rPr>
              <a:t>CATER</a:t>
            </a:r>
            <a:endParaRPr lang="en-US" sz="1900" dirty="0"/>
          </a:p>
        </p:txBody>
      </p:sp>
      <p:sp>
        <p:nvSpPr>
          <p:cNvPr id="3" name="Subtitle 2">
            <a:extLst>
              <a:ext uri="{FF2B5EF4-FFF2-40B4-BE49-F238E27FC236}">
                <a16:creationId xmlns:a16="http://schemas.microsoft.com/office/drawing/2014/main" id="{FD58CBF1-6F96-CA92-2735-D8F60B1CDE84}"/>
              </a:ext>
            </a:extLst>
          </p:cNvPr>
          <p:cNvSpPr>
            <a:spLocks noGrp="1"/>
          </p:cNvSpPr>
          <p:nvPr>
            <p:ph type="subTitle" idx="1" hasCustomPrompt="1"/>
          </p:nvPr>
        </p:nvSpPr>
        <p:spPr>
          <a:xfrm>
            <a:off x="658367" y="3001839"/>
            <a:ext cx="7018781" cy="762001"/>
          </a:xfrm>
        </p:spPr>
        <p:txBody>
          <a:bodyPr lIns="0" anchor="ctr">
            <a:normAutofit/>
          </a:bodyPr>
          <a:lstStyle>
            <a:lvl1pPr marL="0" indent="0" algn="l">
              <a:buNone/>
              <a:defRPr sz="1600">
                <a:solidFill>
                  <a:srgbClr val="DCEAE8"/>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e.g., “Questions and discussion”</a:t>
            </a:r>
            <a:endParaRPr lang="en-GB" dirty="0"/>
          </a:p>
        </p:txBody>
      </p:sp>
      <p:sp>
        <p:nvSpPr>
          <p:cNvPr id="12" name="Shape 7">
            <a:extLst>
              <a:ext uri="{FF2B5EF4-FFF2-40B4-BE49-F238E27FC236}">
                <a16:creationId xmlns:a16="http://schemas.microsoft.com/office/drawing/2014/main" id="{35F2F629-545E-47E5-1D7F-6076763E8F90}"/>
              </a:ext>
            </a:extLst>
          </p:cNvPr>
          <p:cNvSpPr/>
          <p:nvPr userDrawn="1"/>
        </p:nvSpPr>
        <p:spPr>
          <a:xfrm>
            <a:off x="658368" y="3938092"/>
            <a:ext cx="749808" cy="64008"/>
          </a:xfrm>
          <a:prstGeom prst="rect">
            <a:avLst/>
          </a:prstGeom>
          <a:solidFill>
            <a:srgbClr val="FA8072"/>
          </a:solidFill>
          <a:ln w="12700">
            <a:solidFill>
              <a:srgbClr val="333333">
                <a:alpha val="0"/>
              </a:srgbClr>
            </a:solidFill>
            <a:prstDash val="solid"/>
          </a:ln>
        </p:spPr>
        <p:txBody>
          <a:bodyPr/>
          <a:lstStyle/>
          <a:p>
            <a:endParaRPr lang="en-GB"/>
          </a:p>
        </p:txBody>
      </p:sp>
      <p:sp>
        <p:nvSpPr>
          <p:cNvPr id="14" name="Shape 16">
            <a:extLst>
              <a:ext uri="{FF2B5EF4-FFF2-40B4-BE49-F238E27FC236}">
                <a16:creationId xmlns:a16="http://schemas.microsoft.com/office/drawing/2014/main" id="{399EC983-2269-B696-9C76-6D4DB7C779ED}"/>
              </a:ext>
            </a:extLst>
          </p:cNvPr>
          <p:cNvSpPr/>
          <p:nvPr userDrawn="1"/>
        </p:nvSpPr>
        <p:spPr>
          <a:xfrm>
            <a:off x="658368" y="6446749"/>
            <a:ext cx="22631" cy="170993"/>
          </a:xfrm>
          <a:prstGeom prst="rect">
            <a:avLst/>
          </a:prstGeom>
          <a:solidFill>
            <a:srgbClr val="FA8072"/>
          </a:solidFill>
          <a:ln w="12700">
            <a:solidFill>
              <a:srgbClr val="FA8072">
                <a:alpha val="0"/>
              </a:srgbClr>
            </a:solidFill>
            <a:prstDash val="solid"/>
          </a:ln>
        </p:spPr>
        <p:txBody>
          <a:bodyPr/>
          <a:lstStyle/>
          <a:p>
            <a:endParaRPr lang="en-GB">
              <a:solidFill>
                <a:schemeClr val="bg1"/>
              </a:solidFill>
            </a:endParaRPr>
          </a:p>
        </p:txBody>
      </p:sp>
      <p:sp>
        <p:nvSpPr>
          <p:cNvPr id="15" name="Text 17">
            <a:extLst>
              <a:ext uri="{FF2B5EF4-FFF2-40B4-BE49-F238E27FC236}">
                <a16:creationId xmlns:a16="http://schemas.microsoft.com/office/drawing/2014/main" id="{B750DF28-ADD8-E672-5386-2B47EAAFFD04}"/>
              </a:ext>
            </a:extLst>
          </p:cNvPr>
          <p:cNvSpPr/>
          <p:nvPr userDrawn="1"/>
        </p:nvSpPr>
        <p:spPr>
          <a:xfrm>
            <a:off x="728777" y="6419088"/>
            <a:ext cx="804672" cy="226314"/>
          </a:xfrm>
          <a:prstGeom prst="rect">
            <a:avLst/>
          </a:prstGeom>
          <a:noFill/>
          <a:ln/>
        </p:spPr>
        <p:txBody>
          <a:bodyPr wrap="square" lIns="0" tIns="0" rIns="0" bIns="0" rtlCol="0" anchor="ctr">
            <a:normAutofit/>
          </a:bodyPr>
          <a:lstStyle/>
          <a:p>
            <a:pPr marL="0" indent="0">
              <a:buNone/>
            </a:pPr>
            <a:r>
              <a:rPr lang="en-US" sz="1045" b="1" dirty="0">
                <a:solidFill>
                  <a:schemeClr val="bg1"/>
                </a:solidFill>
                <a:latin typeface="Outfit" pitchFamily="34" charset="0"/>
                <a:ea typeface="Outfit" pitchFamily="34" charset="-122"/>
                <a:cs typeface="Outfit" pitchFamily="34" charset="-120"/>
              </a:rPr>
              <a:t>CATER</a:t>
            </a:r>
            <a:endParaRPr lang="en-US" sz="1045" dirty="0">
              <a:solidFill>
                <a:schemeClr val="bg1"/>
              </a:solidFill>
            </a:endParaRPr>
          </a:p>
        </p:txBody>
      </p:sp>
      <p:sp>
        <p:nvSpPr>
          <p:cNvPr id="16" name="Text 18">
            <a:extLst>
              <a:ext uri="{FF2B5EF4-FFF2-40B4-BE49-F238E27FC236}">
                <a16:creationId xmlns:a16="http://schemas.microsoft.com/office/drawing/2014/main" id="{E719A351-7232-24DA-D8A6-AE284B87DBE3}"/>
              </a:ext>
            </a:extLst>
          </p:cNvPr>
          <p:cNvSpPr/>
          <p:nvPr userDrawn="1"/>
        </p:nvSpPr>
        <p:spPr>
          <a:xfrm>
            <a:off x="1536192" y="6445377"/>
            <a:ext cx="5669280" cy="173736"/>
          </a:xfrm>
          <a:prstGeom prst="rect">
            <a:avLst/>
          </a:prstGeom>
          <a:noFill/>
          <a:ln/>
        </p:spPr>
        <p:txBody>
          <a:bodyPr wrap="square" lIns="0" tIns="0" rIns="0" bIns="0" rtlCol="0" anchor="ctr">
            <a:normAutofit/>
          </a:bodyPr>
          <a:lstStyle/>
          <a:p>
            <a:pPr marL="0" indent="0">
              <a:buNone/>
            </a:pPr>
            <a:r>
              <a:rPr lang="en-US" sz="750" dirty="0">
                <a:solidFill>
                  <a:schemeClr val="bg1"/>
                </a:solidFill>
                <a:latin typeface="Inter" pitchFamily="34" charset="0"/>
                <a:ea typeface="Inter" pitchFamily="34" charset="-122"/>
                <a:cs typeface="Inter" pitchFamily="34" charset="-120"/>
              </a:rPr>
              <a:t>Centre for the Advancement of Technology Education Research</a:t>
            </a:r>
            <a:endParaRPr lang="en-US" sz="750" dirty="0">
              <a:solidFill>
                <a:schemeClr val="bg1"/>
              </a:solidFill>
            </a:endParaRPr>
          </a:p>
        </p:txBody>
      </p:sp>
      <p:sp>
        <p:nvSpPr>
          <p:cNvPr id="21" name="Text Placeholder 20">
            <a:extLst>
              <a:ext uri="{FF2B5EF4-FFF2-40B4-BE49-F238E27FC236}">
                <a16:creationId xmlns:a16="http://schemas.microsoft.com/office/drawing/2014/main" id="{9C03B8FE-6C2D-2B17-77B6-BE4215EACD69}"/>
              </a:ext>
            </a:extLst>
          </p:cNvPr>
          <p:cNvSpPr>
            <a:spLocks noGrp="1"/>
          </p:cNvSpPr>
          <p:nvPr>
            <p:ph type="body" sz="quarter" idx="10" hasCustomPrompt="1"/>
          </p:nvPr>
        </p:nvSpPr>
        <p:spPr>
          <a:xfrm>
            <a:off x="658367" y="4871535"/>
            <a:ext cx="7018781" cy="754477"/>
          </a:xfrm>
        </p:spPr>
        <p:txBody>
          <a:bodyPr vert="horz" lIns="0" tIns="45720" rIns="91440" bIns="45720" rtlCol="0" anchor="t">
            <a:normAutofit/>
          </a:bodyPr>
          <a:lstStyle>
            <a:lvl1pPr>
              <a:buNone/>
              <a:defRPr lang="en-GB" sz="1400" dirty="0">
                <a:solidFill>
                  <a:schemeClr val="bg1"/>
                </a:solidFill>
                <a:latin typeface="Inter" panose="02000503000000020004" pitchFamily="2" charset="0"/>
                <a:ea typeface="Inter" panose="02000503000000020004" pitchFamily="2" charset="0"/>
              </a:defRPr>
            </a:lvl1pPr>
          </a:lstStyle>
          <a:p>
            <a:pPr marL="0" lvl="0" indent="0">
              <a:buNone/>
            </a:pPr>
            <a:r>
              <a:rPr lang="en-GB" dirty="0"/>
              <a:t>Presenter(s) contact details</a:t>
            </a:r>
          </a:p>
        </p:txBody>
      </p:sp>
      <p:sp>
        <p:nvSpPr>
          <p:cNvPr id="4" name="Shape 15">
            <a:extLst>
              <a:ext uri="{FF2B5EF4-FFF2-40B4-BE49-F238E27FC236}">
                <a16:creationId xmlns:a16="http://schemas.microsoft.com/office/drawing/2014/main" id="{4927B1E2-C7E3-7EC0-23EE-BB422E48E384}"/>
              </a:ext>
            </a:extLst>
          </p:cNvPr>
          <p:cNvSpPr/>
          <p:nvPr userDrawn="1"/>
        </p:nvSpPr>
        <p:spPr>
          <a:xfrm>
            <a:off x="658368" y="6291072"/>
            <a:ext cx="10881360" cy="0"/>
          </a:xfrm>
          <a:prstGeom prst="line">
            <a:avLst/>
          </a:prstGeom>
          <a:noFill/>
          <a:ln w="10160">
            <a:solidFill>
              <a:srgbClr val="FFFFFF">
                <a:alpha val="22000"/>
              </a:srgbClr>
            </a:solidFill>
            <a:prstDash val="solid"/>
          </a:ln>
        </p:spPr>
        <p:txBody>
          <a:bodyPr/>
          <a:lstStyle/>
          <a:p>
            <a:pPr lvl="0"/>
            <a:endParaRPr lang="en-GB"/>
          </a:p>
        </p:txBody>
      </p:sp>
      <p:sp>
        <p:nvSpPr>
          <p:cNvPr id="5" name="TextBox 4">
            <a:extLst>
              <a:ext uri="{FF2B5EF4-FFF2-40B4-BE49-F238E27FC236}">
                <a16:creationId xmlns:a16="http://schemas.microsoft.com/office/drawing/2014/main" id="{062F89DB-3C84-064C-CC4B-E99AB0A0B270}"/>
              </a:ext>
            </a:extLst>
          </p:cNvPr>
          <p:cNvSpPr txBox="1"/>
          <p:nvPr userDrawn="1"/>
        </p:nvSpPr>
        <p:spPr>
          <a:xfrm>
            <a:off x="658367" y="2079042"/>
            <a:ext cx="5227528" cy="769441"/>
          </a:xfrm>
          <a:prstGeom prst="rect">
            <a:avLst/>
          </a:prstGeom>
          <a:noFill/>
        </p:spPr>
        <p:txBody>
          <a:bodyPr wrap="square" lIns="0" rtlCol="0">
            <a:spAutoFit/>
          </a:bodyPr>
          <a:lstStyle/>
          <a:p>
            <a:r>
              <a:rPr lang="en-GB" sz="4400" b="1" dirty="0">
                <a:solidFill>
                  <a:schemeClr val="bg1"/>
                </a:solidFill>
                <a:latin typeface="Outfit" pitchFamily="2" charset="0"/>
              </a:rPr>
              <a:t>Thank you</a:t>
            </a:r>
          </a:p>
        </p:txBody>
      </p:sp>
      <p:sp>
        <p:nvSpPr>
          <p:cNvPr id="6" name="TextBox 5">
            <a:extLst>
              <a:ext uri="{FF2B5EF4-FFF2-40B4-BE49-F238E27FC236}">
                <a16:creationId xmlns:a16="http://schemas.microsoft.com/office/drawing/2014/main" id="{9F7A2416-6796-6F24-DAA4-88850D452C6B}"/>
              </a:ext>
            </a:extLst>
          </p:cNvPr>
          <p:cNvSpPr txBox="1"/>
          <p:nvPr userDrawn="1"/>
        </p:nvSpPr>
        <p:spPr>
          <a:xfrm>
            <a:off x="7847460" y="5672310"/>
            <a:ext cx="3686174" cy="286232"/>
          </a:xfrm>
          <a:prstGeom prst="rect">
            <a:avLst/>
          </a:prstGeom>
          <a:noFill/>
        </p:spPr>
        <p:txBody>
          <a:bodyPr wrap="square" lIns="0"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n-GB" sz="1400" kern="1200" dirty="0">
                <a:solidFill>
                  <a:srgbClr val="DCEAE8"/>
                </a:solidFill>
                <a:latin typeface="Inter" panose="02000503000000020004" pitchFamily="2" charset="0"/>
                <a:ea typeface="Inter" panose="02000503000000020004" pitchFamily="2" charset="0"/>
                <a:cs typeface="+mn-cs"/>
              </a:rPr>
              <a:t>cater-network.com</a:t>
            </a:r>
          </a:p>
        </p:txBody>
      </p:sp>
      <p:sp>
        <p:nvSpPr>
          <p:cNvPr id="17" name="TextBox 16">
            <a:extLst>
              <a:ext uri="{FF2B5EF4-FFF2-40B4-BE49-F238E27FC236}">
                <a16:creationId xmlns:a16="http://schemas.microsoft.com/office/drawing/2014/main" id="{6FCEAC4E-0A78-70D2-1B97-7D2EB27860A0}"/>
              </a:ext>
            </a:extLst>
          </p:cNvPr>
          <p:cNvSpPr txBox="1"/>
          <p:nvPr userDrawn="1"/>
        </p:nvSpPr>
        <p:spPr>
          <a:xfrm>
            <a:off x="7847459" y="4871535"/>
            <a:ext cx="3686174" cy="646331"/>
          </a:xfrm>
          <a:prstGeom prst="rect">
            <a:avLst/>
          </a:prstGeom>
          <a:noFill/>
        </p:spPr>
        <p:txBody>
          <a:bodyPr wrap="square" lIns="0" rIns="0" rtlCol="0">
            <a:spAutoFit/>
          </a:bodyPr>
          <a:lstStyle/>
          <a:p>
            <a:pPr marL="0" lvl="0" indent="0" algn="just" defTabSz="914400" rtl="0" eaLnBrk="1" latinLnBrk="0" hangingPunct="1">
              <a:lnSpc>
                <a:spcPct val="90000"/>
              </a:lnSpc>
              <a:spcBef>
                <a:spcPts val="1000"/>
              </a:spcBef>
              <a:buFont typeface="Arial" panose="020B0604020202020204" pitchFamily="34" charset="0"/>
              <a:buNone/>
            </a:pPr>
            <a:r>
              <a:rPr lang="en-GB" sz="2000" b="1" kern="1200" dirty="0">
                <a:solidFill>
                  <a:schemeClr val="bg1"/>
                </a:solidFill>
                <a:latin typeface="Outfit" pitchFamily="2" charset="0"/>
                <a:ea typeface="Inter" panose="02000503000000020004" pitchFamily="2" charset="0"/>
                <a:cs typeface="+mn-cs"/>
              </a:rPr>
              <a:t>Centre for the Advancement of Technology Education Research</a:t>
            </a:r>
          </a:p>
        </p:txBody>
      </p:sp>
    </p:spTree>
    <p:extLst>
      <p:ext uri="{BB962C8B-B14F-4D97-AF65-F5344CB8AC3E}">
        <p14:creationId xmlns:p14="http://schemas.microsoft.com/office/powerpoint/2010/main" val="3804152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79EEC-E35F-A938-B9D3-853A8E725B26}"/>
              </a:ext>
            </a:extLst>
          </p:cNvPr>
          <p:cNvSpPr>
            <a:spLocks noGrp="1"/>
          </p:cNvSpPr>
          <p:nvPr>
            <p:ph type="title"/>
          </p:nvPr>
        </p:nvSpPr>
        <p:spPr>
          <a:xfrm>
            <a:off x="658368" y="365125"/>
            <a:ext cx="10881360" cy="94246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577E4-F46B-63EC-C48B-1C1AB63FE361}"/>
              </a:ext>
            </a:extLst>
          </p:cNvPr>
          <p:cNvSpPr>
            <a:spLocks noGrp="1"/>
          </p:cNvSpPr>
          <p:nvPr>
            <p:ph type="body" idx="1"/>
          </p:nvPr>
        </p:nvSpPr>
        <p:spPr>
          <a:xfrm>
            <a:off x="658368" y="1825625"/>
            <a:ext cx="1088136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77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3200" b="1" kern="1200">
          <a:solidFill>
            <a:srgbClr val="0A4F57"/>
          </a:solidFill>
          <a:latin typeface="Outfi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4F57"/>
          </a:solidFill>
          <a:latin typeface="Outfi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4F57"/>
          </a:solidFill>
          <a:latin typeface="Outfi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4F57"/>
          </a:solidFill>
          <a:latin typeface="Outfi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4F57"/>
          </a:solidFill>
          <a:latin typeface="Outfi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4F57"/>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ater-network.com/apps/openacj.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ter-network.com/apps/openacj.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E62E-8993-4644-DE68-952F410DAF6D}"/>
              </a:ext>
            </a:extLst>
          </p:cNvPr>
          <p:cNvSpPr>
            <a:spLocks noGrp="1"/>
          </p:cNvSpPr>
          <p:nvPr>
            <p:ph type="ctrTitle"/>
          </p:nvPr>
        </p:nvSpPr>
        <p:spPr/>
        <p:txBody>
          <a:bodyPr/>
          <a:lstStyle/>
          <a:p>
            <a:r>
              <a:rPr lang="en-GB" dirty="0" err="1"/>
              <a:t>OpenACJ</a:t>
            </a:r>
            <a:endParaRPr lang="en-GB" dirty="0"/>
          </a:p>
        </p:txBody>
      </p:sp>
      <p:sp>
        <p:nvSpPr>
          <p:cNvPr id="3" name="Subtitle 2">
            <a:extLst>
              <a:ext uri="{FF2B5EF4-FFF2-40B4-BE49-F238E27FC236}">
                <a16:creationId xmlns:a16="http://schemas.microsoft.com/office/drawing/2014/main" id="{8580D113-AB58-7DEC-953D-041FE81BC35F}"/>
              </a:ext>
            </a:extLst>
          </p:cNvPr>
          <p:cNvSpPr>
            <a:spLocks noGrp="1"/>
          </p:cNvSpPr>
          <p:nvPr>
            <p:ph type="subTitle" idx="1"/>
          </p:nvPr>
        </p:nvSpPr>
        <p:spPr/>
        <p:txBody>
          <a:bodyPr/>
          <a:lstStyle/>
          <a:p>
            <a:r>
              <a:rPr lang="en-GB" dirty="0"/>
              <a:t>Setting up and running an ACJ session</a:t>
            </a:r>
          </a:p>
        </p:txBody>
      </p:sp>
      <p:pic>
        <p:nvPicPr>
          <p:cNvPr id="5" name="Picture 4">
            <a:extLst>
              <a:ext uri="{FF2B5EF4-FFF2-40B4-BE49-F238E27FC236}">
                <a16:creationId xmlns:a16="http://schemas.microsoft.com/office/drawing/2014/main" id="{15C7E708-0871-C671-731E-863C1B5E3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8557" y="2166938"/>
            <a:ext cx="2524125" cy="2524125"/>
          </a:xfrm>
          <a:prstGeom prst="rect">
            <a:avLst/>
          </a:prstGeom>
        </p:spPr>
      </p:pic>
    </p:spTree>
    <p:extLst>
      <p:ext uri="{BB962C8B-B14F-4D97-AF65-F5344CB8AC3E}">
        <p14:creationId xmlns:p14="http://schemas.microsoft.com/office/powerpoint/2010/main" val="67093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90D13-CAD1-252F-2A8B-05F64666F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A2916-BE08-82CA-C267-52159AFCF113}"/>
              </a:ext>
            </a:extLst>
          </p:cNvPr>
          <p:cNvSpPr>
            <a:spLocks noGrp="1"/>
          </p:cNvSpPr>
          <p:nvPr>
            <p:ph type="title"/>
          </p:nvPr>
        </p:nvSpPr>
        <p:spPr/>
        <p:txBody>
          <a:bodyPr/>
          <a:lstStyle/>
          <a:p>
            <a:r>
              <a:rPr lang="en-GB" dirty="0"/>
              <a:t>Intermittent check list</a:t>
            </a:r>
          </a:p>
        </p:txBody>
      </p:sp>
      <p:graphicFrame>
        <p:nvGraphicFramePr>
          <p:cNvPr id="4" name="Table 3">
            <a:extLst>
              <a:ext uri="{FF2B5EF4-FFF2-40B4-BE49-F238E27FC236}">
                <a16:creationId xmlns:a16="http://schemas.microsoft.com/office/drawing/2014/main" id="{A7AC1B6E-79FB-F2A4-088F-ED5A9E553E50}"/>
              </a:ext>
            </a:extLst>
          </p:cNvPr>
          <p:cNvGraphicFramePr>
            <a:graphicFrameLocks noGrp="1"/>
          </p:cNvGraphicFramePr>
          <p:nvPr>
            <p:extLst>
              <p:ext uri="{D42A27DB-BD31-4B8C-83A1-F6EECF244321}">
                <p14:modId xmlns:p14="http://schemas.microsoft.com/office/powerpoint/2010/main" val="2963999138"/>
              </p:ext>
            </p:extLst>
          </p:nvPr>
        </p:nvGraphicFramePr>
        <p:xfrm>
          <a:off x="658368" y="1804396"/>
          <a:ext cx="10881360" cy="2865120"/>
        </p:xfrm>
        <a:graphic>
          <a:graphicData uri="http://schemas.openxmlformats.org/drawingml/2006/table">
            <a:tbl>
              <a:tblPr firstRow="1" bandRow="1">
                <a:tableStyleId>{5C22544A-7EE6-4342-B048-85BDC9FD1C3A}</a:tableStyleId>
              </a:tblPr>
              <a:tblGrid>
                <a:gridCol w="9462785">
                  <a:extLst>
                    <a:ext uri="{9D8B030D-6E8A-4147-A177-3AD203B41FA5}">
                      <a16:colId xmlns:a16="http://schemas.microsoft.com/office/drawing/2014/main" val="904269660"/>
                    </a:ext>
                  </a:extLst>
                </a:gridCol>
                <a:gridCol w="1418575">
                  <a:extLst>
                    <a:ext uri="{9D8B030D-6E8A-4147-A177-3AD203B41FA5}">
                      <a16:colId xmlns:a16="http://schemas.microsoft.com/office/drawing/2014/main" val="4193568700"/>
                    </a:ext>
                  </a:extLst>
                </a:gridCol>
              </a:tblGrid>
              <a:tr h="370840">
                <a:tc>
                  <a:txBody>
                    <a:bodyPr/>
                    <a:lstStyle/>
                    <a:p>
                      <a:r>
                        <a:rPr lang="en-GB" dirty="0"/>
                        <a:t>Item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tc>
                  <a:txBody>
                    <a:bodyPr/>
                    <a:lstStyle/>
                    <a:p>
                      <a:pPr algn="ctr"/>
                      <a:r>
                        <a:rPr lang="en-GB" dirty="0"/>
                        <a:t>Complete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extLst>
                  <a:ext uri="{0D108BD9-81ED-4DB2-BD59-A6C34878D82A}">
                    <a16:rowId xmlns:a16="http://schemas.microsoft.com/office/drawing/2014/main" val="715539704"/>
                  </a:ext>
                </a:extLst>
              </a:tr>
              <a:tr h="370840">
                <a:tc>
                  <a:txBody>
                    <a:bodyPr/>
                    <a:lstStyle/>
                    <a:p>
                      <a:r>
                        <a:rPr lang="en-GB" dirty="0">
                          <a:solidFill>
                            <a:schemeClr val="tx1">
                              <a:lumMod val="50000"/>
                              <a:lumOff val="50000"/>
                            </a:schemeClr>
                          </a:solidFill>
                        </a:rPr>
                        <a:t>Google Service account with Google sheets API enabled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2819137"/>
                  </a:ext>
                </a:extLst>
              </a:tr>
              <a:tr h="370840">
                <a:tc>
                  <a:txBody>
                    <a:bodyPr/>
                    <a:lstStyle/>
                    <a:p>
                      <a:r>
                        <a:rPr lang="en-GB" dirty="0">
                          <a:solidFill>
                            <a:schemeClr val="tx1">
                              <a:lumMod val="50000"/>
                              <a:lumOff val="50000"/>
                            </a:schemeClr>
                          </a:solidFill>
                          <a:sym typeface="Wingdings" panose="05000000000000000000" pitchFamily="2" charset="2"/>
                        </a:rPr>
                        <a:t>A personal .</a:t>
                      </a:r>
                      <a:r>
                        <a:rPr lang="en-GB" dirty="0" err="1">
                          <a:solidFill>
                            <a:schemeClr val="tx1">
                              <a:lumMod val="50000"/>
                              <a:lumOff val="50000"/>
                            </a:schemeClr>
                          </a:solidFill>
                          <a:sym typeface="Wingdings" panose="05000000000000000000" pitchFamily="2" charset="2"/>
                        </a:rPr>
                        <a:t>json</a:t>
                      </a:r>
                      <a:r>
                        <a:rPr lang="en-GB" dirty="0">
                          <a:solidFill>
                            <a:schemeClr val="tx1">
                              <a:lumMod val="50000"/>
                              <a:lumOff val="50000"/>
                            </a:schemeClr>
                          </a:solidFill>
                          <a:sym typeface="Wingdings" panose="05000000000000000000" pitchFamily="2" charset="2"/>
                        </a:rPr>
                        <a:t> key file for all of your use with OpenACJ</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7707368"/>
                  </a:ext>
                </a:extLst>
              </a:tr>
              <a:tr h="370840">
                <a:tc>
                  <a:txBody>
                    <a:bodyPr/>
                    <a:lstStyle/>
                    <a:p>
                      <a:r>
                        <a:rPr lang="en-GB" dirty="0">
                          <a:solidFill>
                            <a:schemeClr val="tx1">
                              <a:lumMod val="50000"/>
                              <a:lumOff val="50000"/>
                            </a:schemeClr>
                          </a:solidFill>
                          <a:sym typeface="Wingdings" panose="05000000000000000000" pitchFamily="2" charset="2"/>
                        </a:rPr>
                        <a:t>A Google Service account email address</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7365036"/>
                  </a:ext>
                </a:extLst>
              </a:tr>
              <a:tr h="370840">
                <a:tc>
                  <a:txBody>
                    <a:bodyPr/>
                    <a:lstStyle/>
                    <a:p>
                      <a:r>
                        <a:rPr lang="en-GB" dirty="0">
                          <a:solidFill>
                            <a:schemeClr val="tx1">
                              <a:lumMod val="50000"/>
                              <a:lumOff val="50000"/>
                            </a:schemeClr>
                          </a:solidFill>
                          <a:sym typeface="Wingdings" panose="05000000000000000000" pitchFamily="2" charset="2"/>
                        </a:rPr>
                        <a:t>A folder in your Google Drive shared with your service account email address as an “Editor”</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5037572"/>
                  </a:ext>
                </a:extLst>
              </a:tr>
              <a:tr h="370840">
                <a:tc>
                  <a:txBody>
                    <a:bodyPr/>
                    <a:lstStyle/>
                    <a:p>
                      <a:r>
                        <a:rPr lang="en-GB" dirty="0">
                          <a:sym typeface="Wingdings" panose="05000000000000000000" pitchFamily="2" charset="2"/>
                        </a:rPr>
                        <a:t>A list of digitised portfolios stored in a Google Drive folder shared so that anyone with the link can view the files	</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2790748"/>
                  </a:ext>
                </a:extLst>
              </a:tr>
              <a:tr h="370840">
                <a:tc>
                  <a:txBody>
                    <a:bodyPr/>
                    <a:lstStyle/>
                    <a:p>
                      <a:r>
                        <a:rPr lang="en-GB" dirty="0">
                          <a:sym typeface="Wingdings" panose="05000000000000000000" pitchFamily="2" charset="2"/>
                        </a:rPr>
                        <a:t>An Excel file with portfolio names and sharing links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357009"/>
                  </a:ext>
                </a:extLst>
              </a:tr>
            </a:tbl>
          </a:graphicData>
        </a:graphic>
      </p:graphicFrame>
    </p:spTree>
    <p:extLst>
      <p:ext uri="{BB962C8B-B14F-4D97-AF65-F5344CB8AC3E}">
        <p14:creationId xmlns:p14="http://schemas.microsoft.com/office/powerpoint/2010/main" val="11671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06B3-29F7-78A8-69C4-6F7F4253199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61A2627C-0152-A3CF-327F-892BC5D940B9}"/>
              </a:ext>
            </a:extLst>
          </p:cNvPr>
          <p:cNvSpPr>
            <a:spLocks noGrp="1"/>
          </p:cNvSpPr>
          <p:nvPr>
            <p:ph type="subTitle" idx="1"/>
          </p:nvPr>
        </p:nvSpPr>
        <p:spPr/>
        <p:txBody>
          <a:bodyPr/>
          <a:lstStyle/>
          <a:p>
            <a:r>
              <a:rPr lang="en-GB" dirty="0"/>
              <a:t>Initial preparations</a:t>
            </a:r>
          </a:p>
        </p:txBody>
      </p:sp>
      <p:sp>
        <p:nvSpPr>
          <p:cNvPr id="3" name="Text Placeholder 2">
            <a:extLst>
              <a:ext uri="{FF2B5EF4-FFF2-40B4-BE49-F238E27FC236}">
                <a16:creationId xmlns:a16="http://schemas.microsoft.com/office/drawing/2014/main" id="{515DE98F-759E-858C-8030-4B72D5E17F7E}"/>
              </a:ext>
            </a:extLst>
          </p:cNvPr>
          <p:cNvSpPr>
            <a:spLocks noGrp="1"/>
          </p:cNvSpPr>
          <p:nvPr>
            <p:ph type="body" sz="quarter" idx="10"/>
          </p:nvPr>
        </p:nvSpPr>
        <p:spPr/>
        <p:txBody>
          <a:bodyPr/>
          <a:lstStyle/>
          <a:p>
            <a:r>
              <a:rPr lang="en-US" dirty="0" err="1"/>
              <a:t>Organising</a:t>
            </a:r>
            <a:r>
              <a:rPr lang="en-US" dirty="0"/>
              <a:t> your judges</a:t>
            </a:r>
            <a:endParaRPr lang="en-GB" dirty="0"/>
          </a:p>
        </p:txBody>
      </p:sp>
    </p:spTree>
    <p:extLst>
      <p:ext uri="{BB962C8B-B14F-4D97-AF65-F5344CB8AC3E}">
        <p14:creationId xmlns:p14="http://schemas.microsoft.com/office/powerpoint/2010/main" val="380748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8316-D812-3658-AEB7-EC345ED15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453AD-2510-B945-94DD-71C1C6F30894}"/>
              </a:ext>
            </a:extLst>
          </p:cNvPr>
          <p:cNvSpPr>
            <a:spLocks noGrp="1"/>
          </p:cNvSpPr>
          <p:nvPr>
            <p:ph type="title"/>
          </p:nvPr>
        </p:nvSpPr>
        <p:spPr/>
        <p:txBody>
          <a:bodyPr/>
          <a:lstStyle/>
          <a:p>
            <a:r>
              <a:rPr lang="en-US" dirty="0"/>
              <a:t>Preparing your judges</a:t>
            </a:r>
            <a:endParaRPr lang="en-GB" dirty="0"/>
          </a:p>
        </p:txBody>
      </p:sp>
      <p:sp>
        <p:nvSpPr>
          <p:cNvPr id="3" name="Content Placeholder 2">
            <a:extLst>
              <a:ext uri="{FF2B5EF4-FFF2-40B4-BE49-F238E27FC236}">
                <a16:creationId xmlns:a16="http://schemas.microsoft.com/office/drawing/2014/main" id="{F3560FF0-428D-65C8-227B-90565266F5BA}"/>
              </a:ext>
            </a:extLst>
          </p:cNvPr>
          <p:cNvSpPr>
            <a:spLocks noGrp="1"/>
          </p:cNvSpPr>
          <p:nvPr>
            <p:ph idx="1"/>
          </p:nvPr>
        </p:nvSpPr>
        <p:spPr/>
        <p:txBody>
          <a:bodyPr>
            <a:normAutofit/>
          </a:bodyPr>
          <a:lstStyle/>
          <a:p>
            <a:r>
              <a:rPr lang="en-US" sz="1800" dirty="0"/>
              <a:t>Use either the provided template on the OpenACJ webpage (</a:t>
            </a:r>
            <a:r>
              <a:rPr lang="en-US" sz="1800" dirty="0">
                <a:hlinkClick r:id="rId2"/>
              </a:rPr>
              <a:t>https://cater-network.com/apps/openacj.html</a:t>
            </a:r>
            <a:r>
              <a:rPr lang="en-US" sz="1800" dirty="0"/>
              <a:t>) or create an Excel file with this </a:t>
            </a:r>
            <a:r>
              <a:rPr lang="en-US" sz="1800" b="1" u="sng" dirty="0"/>
              <a:t>exact column heading </a:t>
            </a:r>
            <a:r>
              <a:rPr lang="en-US" sz="1800" dirty="0"/>
              <a:t>(“judge”).</a:t>
            </a:r>
          </a:p>
          <a:p>
            <a:r>
              <a:rPr lang="en-US" sz="1800" dirty="0"/>
              <a:t>Create a list where you give each judge a name/ID.</a:t>
            </a:r>
          </a:p>
          <a:p>
            <a:r>
              <a:rPr lang="en-US" sz="1800" dirty="0"/>
              <a:t>The system will later generate individual passwords to allow each judge to access the session, so at this stage all you need is a list of “names”, which can be anonymous.</a:t>
            </a:r>
          </a:p>
          <a:p>
            <a:r>
              <a:rPr lang="en-US" sz="1800" dirty="0"/>
              <a:t>You can have as many judges you would like in a session, so if you are unsure, make the list longer than the number of judges you expect to be involved. It is not a problem if some judges do not participate.</a:t>
            </a:r>
          </a:p>
          <a:p>
            <a:endParaRPr lang="en-US" sz="1800" dirty="0"/>
          </a:p>
        </p:txBody>
      </p:sp>
      <p:pic>
        <p:nvPicPr>
          <p:cNvPr id="6" name="Picture 5">
            <a:extLst>
              <a:ext uri="{FF2B5EF4-FFF2-40B4-BE49-F238E27FC236}">
                <a16:creationId xmlns:a16="http://schemas.microsoft.com/office/drawing/2014/main" id="{8A1E4041-A4E5-AAAE-2AA8-25695CDD100D}"/>
              </a:ext>
            </a:extLst>
          </p:cNvPr>
          <p:cNvPicPr>
            <a:picLocks noChangeAspect="1"/>
          </p:cNvPicPr>
          <p:nvPr/>
        </p:nvPicPr>
        <p:blipFill>
          <a:blip r:embed="rId3"/>
          <a:stretch>
            <a:fillRect/>
          </a:stretch>
        </p:blipFill>
        <p:spPr>
          <a:xfrm>
            <a:off x="5238630" y="4223652"/>
            <a:ext cx="1714739" cy="1781424"/>
          </a:xfrm>
          <a:prstGeom prst="rect">
            <a:avLst/>
          </a:prstGeom>
        </p:spPr>
      </p:pic>
    </p:spTree>
    <p:extLst>
      <p:ext uri="{BB962C8B-B14F-4D97-AF65-F5344CB8AC3E}">
        <p14:creationId xmlns:p14="http://schemas.microsoft.com/office/powerpoint/2010/main" val="244148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B9D69-D512-43D5-FABE-38F520146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879E7-4D29-C96A-2F74-92918E750A5C}"/>
              </a:ext>
            </a:extLst>
          </p:cNvPr>
          <p:cNvSpPr>
            <a:spLocks noGrp="1"/>
          </p:cNvSpPr>
          <p:nvPr>
            <p:ph type="title"/>
          </p:nvPr>
        </p:nvSpPr>
        <p:spPr/>
        <p:txBody>
          <a:bodyPr/>
          <a:lstStyle/>
          <a:p>
            <a:r>
              <a:rPr lang="en-GB" dirty="0"/>
              <a:t>Intermittent check list</a:t>
            </a:r>
          </a:p>
        </p:txBody>
      </p:sp>
      <p:graphicFrame>
        <p:nvGraphicFramePr>
          <p:cNvPr id="4" name="Table 3">
            <a:extLst>
              <a:ext uri="{FF2B5EF4-FFF2-40B4-BE49-F238E27FC236}">
                <a16:creationId xmlns:a16="http://schemas.microsoft.com/office/drawing/2014/main" id="{736D2C21-33D2-E99A-B985-830A520B114C}"/>
              </a:ext>
            </a:extLst>
          </p:cNvPr>
          <p:cNvGraphicFramePr>
            <a:graphicFrameLocks noGrp="1"/>
          </p:cNvGraphicFramePr>
          <p:nvPr>
            <p:extLst>
              <p:ext uri="{D42A27DB-BD31-4B8C-83A1-F6EECF244321}">
                <p14:modId xmlns:p14="http://schemas.microsoft.com/office/powerpoint/2010/main" val="2760850923"/>
              </p:ext>
            </p:extLst>
          </p:nvPr>
        </p:nvGraphicFramePr>
        <p:xfrm>
          <a:off x="658368" y="1804396"/>
          <a:ext cx="10881360" cy="3235960"/>
        </p:xfrm>
        <a:graphic>
          <a:graphicData uri="http://schemas.openxmlformats.org/drawingml/2006/table">
            <a:tbl>
              <a:tblPr firstRow="1" bandRow="1">
                <a:tableStyleId>{5C22544A-7EE6-4342-B048-85BDC9FD1C3A}</a:tableStyleId>
              </a:tblPr>
              <a:tblGrid>
                <a:gridCol w="9462785">
                  <a:extLst>
                    <a:ext uri="{9D8B030D-6E8A-4147-A177-3AD203B41FA5}">
                      <a16:colId xmlns:a16="http://schemas.microsoft.com/office/drawing/2014/main" val="904269660"/>
                    </a:ext>
                  </a:extLst>
                </a:gridCol>
                <a:gridCol w="1418575">
                  <a:extLst>
                    <a:ext uri="{9D8B030D-6E8A-4147-A177-3AD203B41FA5}">
                      <a16:colId xmlns:a16="http://schemas.microsoft.com/office/drawing/2014/main" val="4193568700"/>
                    </a:ext>
                  </a:extLst>
                </a:gridCol>
              </a:tblGrid>
              <a:tr h="370840">
                <a:tc>
                  <a:txBody>
                    <a:bodyPr/>
                    <a:lstStyle/>
                    <a:p>
                      <a:r>
                        <a:rPr lang="en-GB" dirty="0"/>
                        <a:t>Item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tc>
                  <a:txBody>
                    <a:bodyPr/>
                    <a:lstStyle/>
                    <a:p>
                      <a:pPr algn="ctr"/>
                      <a:r>
                        <a:rPr lang="en-GB" dirty="0"/>
                        <a:t>Complete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extLst>
                  <a:ext uri="{0D108BD9-81ED-4DB2-BD59-A6C34878D82A}">
                    <a16:rowId xmlns:a16="http://schemas.microsoft.com/office/drawing/2014/main" val="715539704"/>
                  </a:ext>
                </a:extLst>
              </a:tr>
              <a:tr h="370840">
                <a:tc>
                  <a:txBody>
                    <a:bodyPr/>
                    <a:lstStyle/>
                    <a:p>
                      <a:r>
                        <a:rPr lang="en-GB" dirty="0">
                          <a:solidFill>
                            <a:schemeClr val="tx1">
                              <a:lumMod val="50000"/>
                              <a:lumOff val="50000"/>
                            </a:schemeClr>
                          </a:solidFill>
                        </a:rPr>
                        <a:t>Google Service account with Google sheets API enabled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2819137"/>
                  </a:ext>
                </a:extLst>
              </a:tr>
              <a:tr h="370840">
                <a:tc>
                  <a:txBody>
                    <a:bodyPr/>
                    <a:lstStyle/>
                    <a:p>
                      <a:r>
                        <a:rPr lang="en-GB" dirty="0">
                          <a:solidFill>
                            <a:schemeClr val="tx1">
                              <a:lumMod val="50000"/>
                              <a:lumOff val="50000"/>
                            </a:schemeClr>
                          </a:solidFill>
                          <a:sym typeface="Wingdings" panose="05000000000000000000" pitchFamily="2" charset="2"/>
                        </a:rPr>
                        <a:t>A personal .</a:t>
                      </a:r>
                      <a:r>
                        <a:rPr lang="en-GB" dirty="0" err="1">
                          <a:solidFill>
                            <a:schemeClr val="tx1">
                              <a:lumMod val="50000"/>
                              <a:lumOff val="50000"/>
                            </a:schemeClr>
                          </a:solidFill>
                          <a:sym typeface="Wingdings" panose="05000000000000000000" pitchFamily="2" charset="2"/>
                        </a:rPr>
                        <a:t>json</a:t>
                      </a:r>
                      <a:r>
                        <a:rPr lang="en-GB" dirty="0">
                          <a:solidFill>
                            <a:schemeClr val="tx1">
                              <a:lumMod val="50000"/>
                              <a:lumOff val="50000"/>
                            </a:schemeClr>
                          </a:solidFill>
                          <a:sym typeface="Wingdings" panose="05000000000000000000" pitchFamily="2" charset="2"/>
                        </a:rPr>
                        <a:t> key file for all of your use with OpenACJ</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7707368"/>
                  </a:ext>
                </a:extLst>
              </a:tr>
              <a:tr h="370840">
                <a:tc>
                  <a:txBody>
                    <a:bodyPr/>
                    <a:lstStyle/>
                    <a:p>
                      <a:r>
                        <a:rPr lang="en-GB" dirty="0">
                          <a:solidFill>
                            <a:schemeClr val="tx1">
                              <a:lumMod val="50000"/>
                              <a:lumOff val="50000"/>
                            </a:schemeClr>
                          </a:solidFill>
                          <a:sym typeface="Wingdings" panose="05000000000000000000" pitchFamily="2" charset="2"/>
                        </a:rPr>
                        <a:t>A Google Service account email address</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7365036"/>
                  </a:ext>
                </a:extLst>
              </a:tr>
              <a:tr h="370840">
                <a:tc>
                  <a:txBody>
                    <a:bodyPr/>
                    <a:lstStyle/>
                    <a:p>
                      <a:r>
                        <a:rPr lang="en-GB" dirty="0">
                          <a:solidFill>
                            <a:schemeClr val="tx1">
                              <a:lumMod val="50000"/>
                              <a:lumOff val="50000"/>
                            </a:schemeClr>
                          </a:solidFill>
                          <a:sym typeface="Wingdings" panose="05000000000000000000" pitchFamily="2" charset="2"/>
                        </a:rPr>
                        <a:t>A folder in your Google Drive shared with your service account email address as an “Editor”</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5037572"/>
                  </a:ext>
                </a:extLst>
              </a:tr>
              <a:tr h="370840">
                <a:tc>
                  <a:txBody>
                    <a:bodyPr/>
                    <a:lstStyle/>
                    <a:p>
                      <a:r>
                        <a:rPr lang="en-GB" dirty="0">
                          <a:solidFill>
                            <a:schemeClr val="tx1">
                              <a:lumMod val="50000"/>
                              <a:lumOff val="50000"/>
                            </a:schemeClr>
                          </a:solidFill>
                          <a:sym typeface="Wingdings" panose="05000000000000000000" pitchFamily="2" charset="2"/>
                        </a:rPr>
                        <a:t>A list of digitised portfolios stored in a Google Drive folder shared so that anyone with the link can view the files	</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2790748"/>
                  </a:ext>
                </a:extLst>
              </a:tr>
              <a:tr h="370840">
                <a:tc>
                  <a:txBody>
                    <a:bodyPr/>
                    <a:lstStyle/>
                    <a:p>
                      <a:r>
                        <a:rPr lang="en-GB" dirty="0">
                          <a:solidFill>
                            <a:schemeClr val="tx1">
                              <a:lumMod val="50000"/>
                              <a:lumOff val="50000"/>
                            </a:schemeClr>
                          </a:solidFill>
                          <a:sym typeface="Wingdings" panose="05000000000000000000" pitchFamily="2" charset="2"/>
                        </a:rPr>
                        <a:t>An Excel file with portfolio names and sharing links</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357009"/>
                  </a:ext>
                </a:extLst>
              </a:tr>
              <a:tr h="370840">
                <a:tc>
                  <a:txBody>
                    <a:bodyPr/>
                    <a:lstStyle/>
                    <a:p>
                      <a:r>
                        <a:rPr lang="en-GB" dirty="0">
                          <a:sym typeface="Wingdings" panose="05000000000000000000" pitchFamily="2" charset="2"/>
                        </a:rPr>
                        <a:t>An Excel file with judge names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577426"/>
                  </a:ext>
                </a:extLst>
              </a:tr>
            </a:tbl>
          </a:graphicData>
        </a:graphic>
      </p:graphicFrame>
    </p:spTree>
    <p:extLst>
      <p:ext uri="{BB962C8B-B14F-4D97-AF65-F5344CB8AC3E}">
        <p14:creationId xmlns:p14="http://schemas.microsoft.com/office/powerpoint/2010/main" val="253631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C4978-B3F6-B8C0-1733-6907CF5AB8F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9B9E36EB-9895-5210-45F0-62F12B8D7B0D}"/>
              </a:ext>
            </a:extLst>
          </p:cNvPr>
          <p:cNvSpPr>
            <a:spLocks noGrp="1"/>
          </p:cNvSpPr>
          <p:nvPr>
            <p:ph type="subTitle" idx="1"/>
          </p:nvPr>
        </p:nvSpPr>
        <p:spPr/>
        <p:txBody>
          <a:bodyPr/>
          <a:lstStyle/>
          <a:p>
            <a:r>
              <a:rPr lang="en-GB" dirty="0"/>
              <a:t>Initial preparations</a:t>
            </a:r>
          </a:p>
        </p:txBody>
      </p:sp>
      <p:sp>
        <p:nvSpPr>
          <p:cNvPr id="3" name="Text Placeholder 2">
            <a:extLst>
              <a:ext uri="{FF2B5EF4-FFF2-40B4-BE49-F238E27FC236}">
                <a16:creationId xmlns:a16="http://schemas.microsoft.com/office/drawing/2014/main" id="{CFDFF842-E67F-7AB2-0794-952AFCF0580E}"/>
              </a:ext>
            </a:extLst>
          </p:cNvPr>
          <p:cNvSpPr>
            <a:spLocks noGrp="1"/>
          </p:cNvSpPr>
          <p:nvPr>
            <p:ph type="body" sz="quarter" idx="10"/>
          </p:nvPr>
        </p:nvSpPr>
        <p:spPr>
          <a:xfrm>
            <a:off x="1050925" y="2985117"/>
            <a:ext cx="10540440" cy="497643"/>
          </a:xfrm>
        </p:spPr>
        <p:txBody>
          <a:bodyPr>
            <a:normAutofit/>
          </a:bodyPr>
          <a:lstStyle/>
          <a:p>
            <a:r>
              <a:rPr lang="en-US" dirty="0"/>
              <a:t>Creating a Google sheet to store the data and manage the session</a:t>
            </a:r>
            <a:endParaRPr lang="en-GB" dirty="0"/>
          </a:p>
        </p:txBody>
      </p:sp>
    </p:spTree>
    <p:extLst>
      <p:ext uri="{BB962C8B-B14F-4D97-AF65-F5344CB8AC3E}">
        <p14:creationId xmlns:p14="http://schemas.microsoft.com/office/powerpoint/2010/main" val="62963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E2A86-E47F-D5DE-0EA6-CF66D54C2F3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2049404-FFA6-2D80-A098-9A3F0D4E8E8C}"/>
              </a:ext>
            </a:extLst>
          </p:cNvPr>
          <p:cNvPicPr>
            <a:picLocks noChangeAspect="1"/>
          </p:cNvPicPr>
          <p:nvPr/>
        </p:nvPicPr>
        <p:blipFill>
          <a:blip r:embed="rId2"/>
          <a:stretch>
            <a:fillRect/>
          </a:stretch>
        </p:blipFill>
        <p:spPr>
          <a:xfrm>
            <a:off x="4202103" y="3590322"/>
            <a:ext cx="3787794" cy="2586641"/>
          </a:xfrm>
          <a:prstGeom prst="rect">
            <a:avLst/>
          </a:prstGeom>
          <a:ln>
            <a:solidFill>
              <a:srgbClr val="0A4F57"/>
            </a:solidFill>
          </a:ln>
        </p:spPr>
      </p:pic>
      <p:sp>
        <p:nvSpPr>
          <p:cNvPr id="2" name="Title 1">
            <a:extLst>
              <a:ext uri="{FF2B5EF4-FFF2-40B4-BE49-F238E27FC236}">
                <a16:creationId xmlns:a16="http://schemas.microsoft.com/office/drawing/2014/main" id="{DC8BD577-5750-38A0-807D-FB084E81CC18}"/>
              </a:ext>
            </a:extLst>
          </p:cNvPr>
          <p:cNvSpPr>
            <a:spLocks noGrp="1"/>
          </p:cNvSpPr>
          <p:nvPr>
            <p:ph type="title"/>
          </p:nvPr>
        </p:nvSpPr>
        <p:spPr/>
        <p:txBody>
          <a:bodyPr/>
          <a:lstStyle/>
          <a:p>
            <a:r>
              <a:rPr lang="en-US" dirty="0"/>
              <a:t>Preparing your data sheet</a:t>
            </a:r>
            <a:endParaRPr lang="en-GB" dirty="0"/>
          </a:p>
        </p:txBody>
      </p:sp>
      <p:sp>
        <p:nvSpPr>
          <p:cNvPr id="3" name="Content Placeholder 2">
            <a:extLst>
              <a:ext uri="{FF2B5EF4-FFF2-40B4-BE49-F238E27FC236}">
                <a16:creationId xmlns:a16="http://schemas.microsoft.com/office/drawing/2014/main" id="{E486EFBE-77E4-97DA-4630-6D25C37CE6E5}"/>
              </a:ext>
            </a:extLst>
          </p:cNvPr>
          <p:cNvSpPr>
            <a:spLocks noGrp="1"/>
          </p:cNvSpPr>
          <p:nvPr>
            <p:ph idx="1"/>
          </p:nvPr>
        </p:nvSpPr>
        <p:spPr/>
        <p:txBody>
          <a:bodyPr>
            <a:normAutofit/>
          </a:bodyPr>
          <a:lstStyle/>
          <a:p>
            <a:r>
              <a:rPr lang="en-US" sz="1800" dirty="0"/>
              <a:t>Navigate to the Google Drive folder where you will store you OpenACJ data.</a:t>
            </a:r>
          </a:p>
          <a:p>
            <a:r>
              <a:rPr lang="en-US" sz="1800" dirty="0"/>
              <a:t>This is the folder you have shared with your Google service account email as an “Editor”.</a:t>
            </a:r>
          </a:p>
          <a:p>
            <a:r>
              <a:rPr lang="en-US" sz="1800" dirty="0"/>
              <a:t>Create a new, blank Google sheet.</a:t>
            </a:r>
          </a:p>
          <a:p>
            <a:r>
              <a:rPr lang="en-US" sz="1800" dirty="0"/>
              <a:t>Name it something unique, but related to the OpenACJ session, such as by including the date, or some detail relating to the judges or portfolios, e.g., OpenACJ_Session_May_2026.</a:t>
            </a:r>
          </a:p>
          <a:p>
            <a:endParaRPr lang="en-US" sz="1800" dirty="0"/>
          </a:p>
        </p:txBody>
      </p:sp>
      <p:sp>
        <p:nvSpPr>
          <p:cNvPr id="9" name="Arrow: Left 8">
            <a:extLst>
              <a:ext uri="{FF2B5EF4-FFF2-40B4-BE49-F238E27FC236}">
                <a16:creationId xmlns:a16="http://schemas.microsoft.com/office/drawing/2014/main" id="{1D80CED9-F033-D925-CBC6-4D653466CF01}"/>
              </a:ext>
            </a:extLst>
          </p:cNvPr>
          <p:cNvSpPr/>
          <p:nvPr/>
        </p:nvSpPr>
        <p:spPr>
          <a:xfrm rot="1886061">
            <a:off x="6953655" y="5348262"/>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131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A661-96D0-DB0F-BD0E-1B1D531856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307719-0919-5707-6932-DB20F946D2E3}"/>
              </a:ext>
            </a:extLst>
          </p:cNvPr>
          <p:cNvPicPr>
            <a:picLocks noChangeAspect="1"/>
          </p:cNvPicPr>
          <p:nvPr/>
        </p:nvPicPr>
        <p:blipFill>
          <a:blip r:embed="rId2"/>
          <a:stretch>
            <a:fillRect/>
          </a:stretch>
        </p:blipFill>
        <p:spPr>
          <a:xfrm>
            <a:off x="3138440" y="2712570"/>
            <a:ext cx="5915119" cy="3450486"/>
          </a:xfrm>
          <a:prstGeom prst="rect">
            <a:avLst/>
          </a:prstGeom>
          <a:ln>
            <a:solidFill>
              <a:srgbClr val="0A4F57"/>
            </a:solidFill>
          </a:ln>
        </p:spPr>
      </p:pic>
      <p:sp>
        <p:nvSpPr>
          <p:cNvPr id="2" name="Title 1">
            <a:extLst>
              <a:ext uri="{FF2B5EF4-FFF2-40B4-BE49-F238E27FC236}">
                <a16:creationId xmlns:a16="http://schemas.microsoft.com/office/drawing/2014/main" id="{0705276E-6609-8168-E407-8D1CAEB9AB79}"/>
              </a:ext>
            </a:extLst>
          </p:cNvPr>
          <p:cNvSpPr>
            <a:spLocks noGrp="1"/>
          </p:cNvSpPr>
          <p:nvPr>
            <p:ph type="title"/>
          </p:nvPr>
        </p:nvSpPr>
        <p:spPr/>
        <p:txBody>
          <a:bodyPr/>
          <a:lstStyle/>
          <a:p>
            <a:r>
              <a:rPr lang="en-US" dirty="0"/>
              <a:t>Preparing your data sheet</a:t>
            </a:r>
            <a:endParaRPr lang="en-GB" dirty="0"/>
          </a:p>
        </p:txBody>
      </p:sp>
      <p:sp>
        <p:nvSpPr>
          <p:cNvPr id="3" name="Content Placeholder 2">
            <a:extLst>
              <a:ext uri="{FF2B5EF4-FFF2-40B4-BE49-F238E27FC236}">
                <a16:creationId xmlns:a16="http://schemas.microsoft.com/office/drawing/2014/main" id="{E9429F56-BC35-E9EC-E4DE-B8E78AA00EB4}"/>
              </a:ext>
            </a:extLst>
          </p:cNvPr>
          <p:cNvSpPr>
            <a:spLocks noGrp="1"/>
          </p:cNvSpPr>
          <p:nvPr>
            <p:ph idx="1"/>
          </p:nvPr>
        </p:nvSpPr>
        <p:spPr/>
        <p:txBody>
          <a:bodyPr>
            <a:normAutofit/>
          </a:bodyPr>
          <a:lstStyle/>
          <a:p>
            <a:r>
              <a:rPr lang="en-US" sz="2000" dirty="0"/>
              <a:t>You can store several Google sheets in this folder, one for each OpenACJ session you </a:t>
            </a:r>
            <a:r>
              <a:rPr lang="en-US" sz="2000" dirty="0" err="1"/>
              <a:t>organise</a:t>
            </a:r>
            <a:r>
              <a:rPr lang="en-US" sz="2000" dirty="0"/>
              <a:t>.</a:t>
            </a:r>
          </a:p>
          <a:p>
            <a:endParaRPr lang="en-US" sz="2000" dirty="0"/>
          </a:p>
        </p:txBody>
      </p:sp>
    </p:spTree>
    <p:extLst>
      <p:ext uri="{BB962C8B-B14F-4D97-AF65-F5344CB8AC3E}">
        <p14:creationId xmlns:p14="http://schemas.microsoft.com/office/powerpoint/2010/main" val="15103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AB73D-CDC7-0743-8135-AD14FF947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9B953-AFCF-D71C-FA44-84578D6D960E}"/>
              </a:ext>
            </a:extLst>
          </p:cNvPr>
          <p:cNvSpPr>
            <a:spLocks noGrp="1"/>
          </p:cNvSpPr>
          <p:nvPr>
            <p:ph type="title"/>
          </p:nvPr>
        </p:nvSpPr>
        <p:spPr/>
        <p:txBody>
          <a:bodyPr/>
          <a:lstStyle/>
          <a:p>
            <a:r>
              <a:rPr lang="en-GB" dirty="0"/>
              <a:t>Intermittent check list</a:t>
            </a:r>
          </a:p>
        </p:txBody>
      </p:sp>
      <p:graphicFrame>
        <p:nvGraphicFramePr>
          <p:cNvPr id="4" name="Table 3">
            <a:extLst>
              <a:ext uri="{FF2B5EF4-FFF2-40B4-BE49-F238E27FC236}">
                <a16:creationId xmlns:a16="http://schemas.microsoft.com/office/drawing/2014/main" id="{C34A7578-024D-A02A-5BCD-DBA0EBC8AB05}"/>
              </a:ext>
            </a:extLst>
          </p:cNvPr>
          <p:cNvGraphicFramePr>
            <a:graphicFrameLocks noGrp="1"/>
          </p:cNvGraphicFramePr>
          <p:nvPr>
            <p:extLst>
              <p:ext uri="{D42A27DB-BD31-4B8C-83A1-F6EECF244321}">
                <p14:modId xmlns:p14="http://schemas.microsoft.com/office/powerpoint/2010/main" val="4156863237"/>
              </p:ext>
            </p:extLst>
          </p:nvPr>
        </p:nvGraphicFramePr>
        <p:xfrm>
          <a:off x="658368" y="1804396"/>
          <a:ext cx="10881360" cy="3876040"/>
        </p:xfrm>
        <a:graphic>
          <a:graphicData uri="http://schemas.openxmlformats.org/drawingml/2006/table">
            <a:tbl>
              <a:tblPr firstRow="1" bandRow="1">
                <a:tableStyleId>{5C22544A-7EE6-4342-B048-85BDC9FD1C3A}</a:tableStyleId>
              </a:tblPr>
              <a:tblGrid>
                <a:gridCol w="9462785">
                  <a:extLst>
                    <a:ext uri="{9D8B030D-6E8A-4147-A177-3AD203B41FA5}">
                      <a16:colId xmlns:a16="http://schemas.microsoft.com/office/drawing/2014/main" val="904269660"/>
                    </a:ext>
                  </a:extLst>
                </a:gridCol>
                <a:gridCol w="1418575">
                  <a:extLst>
                    <a:ext uri="{9D8B030D-6E8A-4147-A177-3AD203B41FA5}">
                      <a16:colId xmlns:a16="http://schemas.microsoft.com/office/drawing/2014/main" val="4193568700"/>
                    </a:ext>
                  </a:extLst>
                </a:gridCol>
              </a:tblGrid>
              <a:tr h="370840">
                <a:tc>
                  <a:txBody>
                    <a:bodyPr/>
                    <a:lstStyle/>
                    <a:p>
                      <a:r>
                        <a:rPr lang="en-GB" dirty="0"/>
                        <a:t>Item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tc>
                  <a:txBody>
                    <a:bodyPr/>
                    <a:lstStyle/>
                    <a:p>
                      <a:pPr algn="ctr"/>
                      <a:r>
                        <a:rPr lang="en-GB" dirty="0"/>
                        <a:t>Complete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extLst>
                  <a:ext uri="{0D108BD9-81ED-4DB2-BD59-A6C34878D82A}">
                    <a16:rowId xmlns:a16="http://schemas.microsoft.com/office/drawing/2014/main" val="715539704"/>
                  </a:ext>
                </a:extLst>
              </a:tr>
              <a:tr h="370840">
                <a:tc>
                  <a:txBody>
                    <a:bodyPr/>
                    <a:lstStyle/>
                    <a:p>
                      <a:r>
                        <a:rPr lang="en-GB" dirty="0">
                          <a:solidFill>
                            <a:schemeClr val="tx1">
                              <a:lumMod val="50000"/>
                              <a:lumOff val="50000"/>
                            </a:schemeClr>
                          </a:solidFill>
                        </a:rPr>
                        <a:t>Google Service account with Google sheets API enabled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2819137"/>
                  </a:ext>
                </a:extLst>
              </a:tr>
              <a:tr h="370840">
                <a:tc>
                  <a:txBody>
                    <a:bodyPr/>
                    <a:lstStyle/>
                    <a:p>
                      <a:r>
                        <a:rPr lang="en-GB" dirty="0">
                          <a:solidFill>
                            <a:schemeClr val="tx1">
                              <a:lumMod val="50000"/>
                              <a:lumOff val="50000"/>
                            </a:schemeClr>
                          </a:solidFill>
                          <a:sym typeface="Wingdings" panose="05000000000000000000" pitchFamily="2" charset="2"/>
                        </a:rPr>
                        <a:t>A personal .</a:t>
                      </a:r>
                      <a:r>
                        <a:rPr lang="en-GB" dirty="0" err="1">
                          <a:solidFill>
                            <a:schemeClr val="tx1">
                              <a:lumMod val="50000"/>
                              <a:lumOff val="50000"/>
                            </a:schemeClr>
                          </a:solidFill>
                          <a:sym typeface="Wingdings" panose="05000000000000000000" pitchFamily="2" charset="2"/>
                        </a:rPr>
                        <a:t>json</a:t>
                      </a:r>
                      <a:r>
                        <a:rPr lang="en-GB" dirty="0">
                          <a:solidFill>
                            <a:schemeClr val="tx1">
                              <a:lumMod val="50000"/>
                              <a:lumOff val="50000"/>
                            </a:schemeClr>
                          </a:solidFill>
                          <a:sym typeface="Wingdings" panose="05000000000000000000" pitchFamily="2" charset="2"/>
                        </a:rPr>
                        <a:t> key file for all of your use with OpenACJ</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7707368"/>
                  </a:ext>
                </a:extLst>
              </a:tr>
              <a:tr h="370840">
                <a:tc>
                  <a:txBody>
                    <a:bodyPr/>
                    <a:lstStyle/>
                    <a:p>
                      <a:r>
                        <a:rPr lang="en-GB" dirty="0">
                          <a:solidFill>
                            <a:schemeClr val="tx1">
                              <a:lumMod val="50000"/>
                              <a:lumOff val="50000"/>
                            </a:schemeClr>
                          </a:solidFill>
                          <a:sym typeface="Wingdings" panose="05000000000000000000" pitchFamily="2" charset="2"/>
                        </a:rPr>
                        <a:t>A Google Service account email address</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7365036"/>
                  </a:ext>
                </a:extLst>
              </a:tr>
              <a:tr h="370840">
                <a:tc>
                  <a:txBody>
                    <a:bodyPr/>
                    <a:lstStyle/>
                    <a:p>
                      <a:r>
                        <a:rPr lang="en-GB" dirty="0">
                          <a:solidFill>
                            <a:schemeClr val="tx1">
                              <a:lumMod val="50000"/>
                              <a:lumOff val="50000"/>
                            </a:schemeClr>
                          </a:solidFill>
                          <a:sym typeface="Wingdings" panose="05000000000000000000" pitchFamily="2" charset="2"/>
                        </a:rPr>
                        <a:t>A folder in your Google Drive shared with your service account email address as an “Editor”</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5037572"/>
                  </a:ext>
                </a:extLst>
              </a:tr>
              <a:tr h="370840">
                <a:tc>
                  <a:txBody>
                    <a:bodyPr/>
                    <a:lstStyle/>
                    <a:p>
                      <a:r>
                        <a:rPr lang="en-GB" dirty="0">
                          <a:solidFill>
                            <a:schemeClr val="tx1">
                              <a:lumMod val="50000"/>
                              <a:lumOff val="50000"/>
                            </a:schemeClr>
                          </a:solidFill>
                          <a:sym typeface="Wingdings" panose="05000000000000000000" pitchFamily="2" charset="2"/>
                        </a:rPr>
                        <a:t>A list of digitised portfolios stored in a Google Drive folder shared so that anyone with the link can view the files	</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2790748"/>
                  </a:ext>
                </a:extLst>
              </a:tr>
              <a:tr h="370840">
                <a:tc>
                  <a:txBody>
                    <a:bodyPr/>
                    <a:lstStyle/>
                    <a:p>
                      <a:r>
                        <a:rPr lang="en-GB" dirty="0">
                          <a:solidFill>
                            <a:schemeClr val="tx1">
                              <a:lumMod val="50000"/>
                              <a:lumOff val="50000"/>
                            </a:schemeClr>
                          </a:solidFill>
                          <a:sym typeface="Wingdings" panose="05000000000000000000" pitchFamily="2" charset="2"/>
                        </a:rPr>
                        <a:t>An Excel file with portfolio names and sharing links</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357009"/>
                  </a:ext>
                </a:extLst>
              </a:tr>
              <a:tr h="370840">
                <a:tc>
                  <a:txBody>
                    <a:bodyPr/>
                    <a:lstStyle/>
                    <a:p>
                      <a:r>
                        <a:rPr lang="en-GB" dirty="0">
                          <a:solidFill>
                            <a:schemeClr val="tx1">
                              <a:lumMod val="50000"/>
                              <a:lumOff val="50000"/>
                            </a:schemeClr>
                          </a:solidFill>
                          <a:sym typeface="Wingdings" panose="05000000000000000000" pitchFamily="2" charset="2"/>
                        </a:rPr>
                        <a:t>An Excel file with judge names</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lumMod val="50000"/>
                              <a:lumOff val="50000"/>
                            </a:schemeClr>
                          </a:solidFill>
                          <a:sym typeface="Wingdings" panose="05000000000000000000" pitchFamily="2" charset="2"/>
                        </a:rPr>
                        <a:t></a:t>
                      </a:r>
                      <a:endParaRPr lang="en-GB" dirty="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577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 blank Google sheet stored in the Google Drive folder which is shared with your service account email address as an “Editor”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457425"/>
                  </a:ext>
                </a:extLst>
              </a:tr>
            </a:tbl>
          </a:graphicData>
        </a:graphic>
      </p:graphicFrame>
    </p:spTree>
    <p:extLst>
      <p:ext uri="{BB962C8B-B14F-4D97-AF65-F5344CB8AC3E}">
        <p14:creationId xmlns:p14="http://schemas.microsoft.com/office/powerpoint/2010/main" val="71702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D3140-93E8-396C-51C1-00DB0B70EA4C}"/>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731B5B15-036E-C269-60D3-6260E40AB76D}"/>
              </a:ext>
            </a:extLst>
          </p:cNvPr>
          <p:cNvSpPr>
            <a:spLocks noGrp="1"/>
          </p:cNvSpPr>
          <p:nvPr>
            <p:ph type="subTitle" idx="1"/>
          </p:nvPr>
        </p:nvSpPr>
        <p:spPr/>
        <p:txBody>
          <a:bodyPr/>
          <a:lstStyle/>
          <a:p>
            <a:r>
              <a:rPr lang="en-GB" dirty="0"/>
              <a:t>Setting up your OpenACJ session</a:t>
            </a:r>
          </a:p>
        </p:txBody>
      </p:sp>
    </p:spTree>
    <p:extLst>
      <p:ext uri="{BB962C8B-B14F-4D97-AF65-F5344CB8AC3E}">
        <p14:creationId xmlns:p14="http://schemas.microsoft.com/office/powerpoint/2010/main" val="277121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EEDE6-57E0-68B6-ABCE-221764EC61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1FE34E4-F568-0BA8-A348-DC52BD196655}"/>
              </a:ext>
            </a:extLst>
          </p:cNvPr>
          <p:cNvPicPr>
            <a:picLocks noChangeAspect="1"/>
          </p:cNvPicPr>
          <p:nvPr/>
        </p:nvPicPr>
        <p:blipFill>
          <a:blip r:embed="rId2"/>
          <a:stretch>
            <a:fillRect/>
          </a:stretch>
        </p:blipFill>
        <p:spPr>
          <a:xfrm>
            <a:off x="3203638" y="2695491"/>
            <a:ext cx="5784724" cy="3481472"/>
          </a:xfrm>
          <a:prstGeom prst="rect">
            <a:avLst/>
          </a:prstGeom>
          <a:ln>
            <a:solidFill>
              <a:srgbClr val="0A4F57"/>
            </a:solidFill>
          </a:ln>
        </p:spPr>
      </p:pic>
      <p:sp>
        <p:nvSpPr>
          <p:cNvPr id="2" name="Title 1">
            <a:extLst>
              <a:ext uri="{FF2B5EF4-FFF2-40B4-BE49-F238E27FC236}">
                <a16:creationId xmlns:a16="http://schemas.microsoft.com/office/drawing/2014/main" id="{67A38A1E-1F4D-96CB-F342-19AFAA043561}"/>
              </a:ext>
            </a:extLst>
          </p:cNvPr>
          <p:cNvSpPr>
            <a:spLocks noGrp="1"/>
          </p:cNvSpPr>
          <p:nvPr>
            <p:ph type="title"/>
          </p:nvPr>
        </p:nvSpPr>
        <p:spPr/>
        <p:txBody>
          <a:bodyPr/>
          <a:lstStyle/>
          <a:p>
            <a:r>
              <a:rPr lang="en-US" dirty="0"/>
              <a:t>Setting up an OpenACJ session</a:t>
            </a:r>
            <a:endParaRPr lang="en-GB" dirty="0"/>
          </a:p>
        </p:txBody>
      </p:sp>
      <p:sp>
        <p:nvSpPr>
          <p:cNvPr id="3" name="Content Placeholder 2">
            <a:extLst>
              <a:ext uri="{FF2B5EF4-FFF2-40B4-BE49-F238E27FC236}">
                <a16:creationId xmlns:a16="http://schemas.microsoft.com/office/drawing/2014/main" id="{AFDB7466-41AF-CD28-8139-C7B83980624F}"/>
              </a:ext>
            </a:extLst>
          </p:cNvPr>
          <p:cNvSpPr>
            <a:spLocks noGrp="1"/>
          </p:cNvSpPr>
          <p:nvPr>
            <p:ph idx="1"/>
          </p:nvPr>
        </p:nvSpPr>
        <p:spPr/>
        <p:txBody>
          <a:bodyPr>
            <a:normAutofit/>
          </a:bodyPr>
          <a:lstStyle/>
          <a:p>
            <a:r>
              <a:rPr lang="en-US" sz="2000" dirty="0"/>
              <a:t>Go to the OpenACJ webpage and click “Launch app”.</a:t>
            </a:r>
          </a:p>
          <a:p>
            <a:r>
              <a:rPr lang="en-US" sz="2000" dirty="0"/>
              <a:t>If the app has not been used in the previous 48 hours, it can take 1-2 minutes to load on its first use.</a:t>
            </a:r>
          </a:p>
        </p:txBody>
      </p:sp>
      <p:sp>
        <p:nvSpPr>
          <p:cNvPr id="5" name="Arrow: Left 4">
            <a:extLst>
              <a:ext uri="{FF2B5EF4-FFF2-40B4-BE49-F238E27FC236}">
                <a16:creationId xmlns:a16="http://schemas.microsoft.com/office/drawing/2014/main" id="{5A0737A9-4C4F-3BFD-F2AD-875EAAD12FC5}"/>
              </a:ext>
            </a:extLst>
          </p:cNvPr>
          <p:cNvSpPr/>
          <p:nvPr/>
        </p:nvSpPr>
        <p:spPr>
          <a:xfrm rot="1886061">
            <a:off x="6639889" y="5354704"/>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5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63F2-EBE4-C544-8277-0C53F585F6E1}"/>
              </a:ext>
            </a:extLst>
          </p:cNvPr>
          <p:cNvSpPr>
            <a:spLocks noGrp="1"/>
          </p:cNvSpPr>
          <p:nvPr>
            <p:ph type="title"/>
          </p:nvPr>
        </p:nvSpPr>
        <p:spPr/>
        <p:txBody>
          <a:bodyPr/>
          <a:lstStyle/>
          <a:p>
            <a:r>
              <a:rPr lang="en-US" dirty="0"/>
              <a:t>Before you begin, setting up your Google account</a:t>
            </a:r>
            <a:endParaRPr lang="en-GB" dirty="0"/>
          </a:p>
        </p:txBody>
      </p:sp>
      <p:sp>
        <p:nvSpPr>
          <p:cNvPr id="3" name="Content Placeholder 2">
            <a:extLst>
              <a:ext uri="{FF2B5EF4-FFF2-40B4-BE49-F238E27FC236}">
                <a16:creationId xmlns:a16="http://schemas.microsoft.com/office/drawing/2014/main" id="{F1756CD5-9847-A8AF-C118-D8A22CBC3F62}"/>
              </a:ext>
            </a:extLst>
          </p:cNvPr>
          <p:cNvSpPr>
            <a:spLocks noGrp="1"/>
          </p:cNvSpPr>
          <p:nvPr>
            <p:ph idx="1"/>
          </p:nvPr>
        </p:nvSpPr>
        <p:spPr/>
        <p:txBody>
          <a:bodyPr>
            <a:normAutofit/>
          </a:bodyPr>
          <a:lstStyle/>
          <a:p>
            <a:r>
              <a:rPr lang="en-US" sz="2000" dirty="0"/>
              <a:t>If you have not already set up your Google service account, please review the Google account setup guide.</a:t>
            </a:r>
          </a:p>
          <a:p>
            <a:pPr marL="0" indent="0">
              <a:buNone/>
            </a:pPr>
            <a:endParaRPr lang="en-GB" sz="2000" dirty="0"/>
          </a:p>
        </p:txBody>
      </p:sp>
      <p:pic>
        <p:nvPicPr>
          <p:cNvPr id="6" name="Picture 5">
            <a:extLst>
              <a:ext uri="{FF2B5EF4-FFF2-40B4-BE49-F238E27FC236}">
                <a16:creationId xmlns:a16="http://schemas.microsoft.com/office/drawing/2014/main" id="{18895033-0473-DD06-17DA-80CCD25B42F2}"/>
              </a:ext>
            </a:extLst>
          </p:cNvPr>
          <p:cNvPicPr>
            <a:picLocks noChangeAspect="1"/>
          </p:cNvPicPr>
          <p:nvPr/>
        </p:nvPicPr>
        <p:blipFill>
          <a:blip r:embed="rId2"/>
          <a:stretch>
            <a:fillRect/>
          </a:stretch>
        </p:blipFill>
        <p:spPr>
          <a:xfrm>
            <a:off x="3171706" y="2555229"/>
            <a:ext cx="5848587" cy="3284705"/>
          </a:xfrm>
          <a:prstGeom prst="rect">
            <a:avLst/>
          </a:prstGeom>
          <a:ln>
            <a:solidFill>
              <a:srgbClr val="0A4F57"/>
            </a:solidFill>
          </a:ln>
        </p:spPr>
      </p:pic>
    </p:spTree>
    <p:extLst>
      <p:ext uri="{BB962C8B-B14F-4D97-AF65-F5344CB8AC3E}">
        <p14:creationId xmlns:p14="http://schemas.microsoft.com/office/powerpoint/2010/main" val="92365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8008E-1EC3-89E7-E7D5-9CFC8A95BE9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F4CEBEF-80E7-C8A6-9C81-4B99E2AA77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60230" y="2695491"/>
            <a:ext cx="4671540" cy="3481472"/>
          </a:xfrm>
          <a:prstGeom prst="rect">
            <a:avLst/>
          </a:prstGeom>
          <a:ln>
            <a:solidFill>
              <a:srgbClr val="0A4F57"/>
            </a:solidFill>
          </a:ln>
        </p:spPr>
      </p:pic>
      <p:sp>
        <p:nvSpPr>
          <p:cNvPr id="2" name="Title 1">
            <a:extLst>
              <a:ext uri="{FF2B5EF4-FFF2-40B4-BE49-F238E27FC236}">
                <a16:creationId xmlns:a16="http://schemas.microsoft.com/office/drawing/2014/main" id="{33707F8D-2A3A-E8A5-9E3E-23BF38D3E27D}"/>
              </a:ext>
            </a:extLst>
          </p:cNvPr>
          <p:cNvSpPr>
            <a:spLocks noGrp="1"/>
          </p:cNvSpPr>
          <p:nvPr>
            <p:ph type="title"/>
          </p:nvPr>
        </p:nvSpPr>
        <p:spPr/>
        <p:txBody>
          <a:bodyPr/>
          <a:lstStyle/>
          <a:p>
            <a:r>
              <a:rPr lang="en-US" dirty="0"/>
              <a:t>Setting up an OpenACJ session</a:t>
            </a:r>
            <a:endParaRPr lang="en-GB" dirty="0"/>
          </a:p>
        </p:txBody>
      </p:sp>
      <p:sp>
        <p:nvSpPr>
          <p:cNvPr id="3" name="Content Placeholder 2">
            <a:extLst>
              <a:ext uri="{FF2B5EF4-FFF2-40B4-BE49-F238E27FC236}">
                <a16:creationId xmlns:a16="http://schemas.microsoft.com/office/drawing/2014/main" id="{46D4C673-32F6-A9E8-AD0D-803EBDC93BB8}"/>
              </a:ext>
            </a:extLst>
          </p:cNvPr>
          <p:cNvSpPr>
            <a:spLocks noGrp="1"/>
          </p:cNvSpPr>
          <p:nvPr>
            <p:ph idx="1"/>
          </p:nvPr>
        </p:nvSpPr>
        <p:spPr/>
        <p:txBody>
          <a:bodyPr>
            <a:normAutofit/>
          </a:bodyPr>
          <a:lstStyle/>
          <a:p>
            <a:r>
              <a:rPr lang="en-US" sz="2000" dirty="0"/>
              <a:t>To set up a session, on the homepage enter the admin dashboard.</a:t>
            </a:r>
          </a:p>
        </p:txBody>
      </p:sp>
      <p:sp>
        <p:nvSpPr>
          <p:cNvPr id="5" name="Arrow: Left 4">
            <a:extLst>
              <a:ext uri="{FF2B5EF4-FFF2-40B4-BE49-F238E27FC236}">
                <a16:creationId xmlns:a16="http://schemas.microsoft.com/office/drawing/2014/main" id="{ED2D8CB7-6621-EA17-8CE2-D93427253BFC}"/>
              </a:ext>
            </a:extLst>
          </p:cNvPr>
          <p:cNvSpPr/>
          <p:nvPr/>
        </p:nvSpPr>
        <p:spPr>
          <a:xfrm rot="1886061">
            <a:off x="7751512" y="4556845"/>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684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28D0E-917D-155B-78B4-5F56C730D9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BB57D-F66A-F2DD-0F17-C6D6EBF5FA0F}"/>
              </a:ext>
            </a:extLst>
          </p:cNvPr>
          <p:cNvSpPr>
            <a:spLocks noGrp="1"/>
          </p:cNvSpPr>
          <p:nvPr>
            <p:ph idx="1"/>
          </p:nvPr>
        </p:nvSpPr>
        <p:spPr/>
        <p:txBody>
          <a:bodyPr>
            <a:normAutofit/>
          </a:bodyPr>
          <a:lstStyle/>
          <a:p>
            <a:r>
              <a:rPr lang="en-US" sz="2000" dirty="0"/>
              <a:t>When you first log in, in the top left, you will notice two tabs:</a:t>
            </a:r>
          </a:p>
          <a:p>
            <a:pPr lvl="1"/>
            <a:r>
              <a:rPr lang="en-US" sz="1600" dirty="0"/>
              <a:t>“Admin Setup” is used to set up a session, including loading in portfolios and judges and managing comparisons.</a:t>
            </a:r>
          </a:p>
          <a:p>
            <a:pPr lvl="1"/>
            <a:r>
              <a:rPr lang="en-US" sz="1600" dirty="0"/>
              <a:t>“Results” is for later, after some comparisons have been made, to see the outcomes of the session.</a:t>
            </a:r>
          </a:p>
          <a:p>
            <a:pPr lvl="1"/>
            <a:endParaRPr lang="en-US" sz="1600" dirty="0"/>
          </a:p>
          <a:p>
            <a:r>
              <a:rPr lang="en-US" sz="2000" dirty="0"/>
              <a:t>Within “Admin Setup”, there are four steps to preparing and launching the session:</a:t>
            </a:r>
          </a:p>
          <a:p>
            <a:pPr lvl="1"/>
            <a:r>
              <a:rPr lang="en-US" sz="1600" dirty="0"/>
              <a:t>Connect</a:t>
            </a:r>
          </a:p>
          <a:p>
            <a:pPr lvl="1"/>
            <a:r>
              <a:rPr lang="en-US" sz="1600" dirty="0"/>
              <a:t>Data</a:t>
            </a:r>
          </a:p>
          <a:p>
            <a:pPr lvl="1"/>
            <a:r>
              <a:rPr lang="en-US" sz="1600" dirty="0"/>
              <a:t>Session Options</a:t>
            </a:r>
          </a:p>
          <a:p>
            <a:pPr lvl="1"/>
            <a:r>
              <a:rPr lang="en-US" sz="1600" dirty="0"/>
              <a:t>Queue Control</a:t>
            </a:r>
          </a:p>
        </p:txBody>
      </p:sp>
      <p:pic>
        <p:nvPicPr>
          <p:cNvPr id="7" name="Picture 6">
            <a:extLst>
              <a:ext uri="{FF2B5EF4-FFF2-40B4-BE49-F238E27FC236}">
                <a16:creationId xmlns:a16="http://schemas.microsoft.com/office/drawing/2014/main" id="{D43C1479-4506-952A-DF67-8C5B7216EC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98113" y="4721797"/>
            <a:ext cx="6595774" cy="1329380"/>
          </a:xfrm>
          <a:prstGeom prst="rect">
            <a:avLst/>
          </a:prstGeom>
          <a:ln>
            <a:solidFill>
              <a:srgbClr val="0A4F57"/>
            </a:solidFill>
          </a:ln>
        </p:spPr>
      </p:pic>
      <p:sp>
        <p:nvSpPr>
          <p:cNvPr id="2" name="Title 1">
            <a:extLst>
              <a:ext uri="{FF2B5EF4-FFF2-40B4-BE49-F238E27FC236}">
                <a16:creationId xmlns:a16="http://schemas.microsoft.com/office/drawing/2014/main" id="{18A895FA-5D3F-C0AB-DA4F-9E2FE7FFB811}"/>
              </a:ext>
            </a:extLst>
          </p:cNvPr>
          <p:cNvSpPr>
            <a:spLocks noGrp="1"/>
          </p:cNvSpPr>
          <p:nvPr>
            <p:ph type="title"/>
          </p:nvPr>
        </p:nvSpPr>
        <p:spPr/>
        <p:txBody>
          <a:bodyPr/>
          <a:lstStyle/>
          <a:p>
            <a:r>
              <a:rPr lang="en-US" dirty="0"/>
              <a:t>Setting up an OpenACJ session</a:t>
            </a:r>
            <a:endParaRPr lang="en-GB" dirty="0"/>
          </a:p>
        </p:txBody>
      </p:sp>
    </p:spTree>
    <p:extLst>
      <p:ext uri="{BB962C8B-B14F-4D97-AF65-F5344CB8AC3E}">
        <p14:creationId xmlns:p14="http://schemas.microsoft.com/office/powerpoint/2010/main" val="328312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C334-272F-102F-75FA-939018BCA339}"/>
              </a:ext>
            </a:extLst>
          </p:cNvPr>
          <p:cNvSpPr>
            <a:spLocks noGrp="1"/>
          </p:cNvSpPr>
          <p:nvPr>
            <p:ph type="title"/>
          </p:nvPr>
        </p:nvSpPr>
        <p:spPr/>
        <p:txBody>
          <a:bodyPr/>
          <a:lstStyle/>
          <a:p>
            <a:r>
              <a:rPr lang="en-US" dirty="0"/>
              <a:t>Setting up an OpenACJ session: Connect</a:t>
            </a:r>
            <a:endParaRPr lang="en-GB" dirty="0"/>
          </a:p>
        </p:txBody>
      </p:sp>
      <p:sp>
        <p:nvSpPr>
          <p:cNvPr id="3" name="Content Placeholder 2">
            <a:extLst>
              <a:ext uri="{FF2B5EF4-FFF2-40B4-BE49-F238E27FC236}">
                <a16:creationId xmlns:a16="http://schemas.microsoft.com/office/drawing/2014/main" id="{29153C31-71AD-D981-E816-0510699754DB}"/>
              </a:ext>
            </a:extLst>
          </p:cNvPr>
          <p:cNvSpPr>
            <a:spLocks noGrp="1"/>
          </p:cNvSpPr>
          <p:nvPr>
            <p:ph idx="1"/>
          </p:nvPr>
        </p:nvSpPr>
        <p:spPr/>
        <p:txBody>
          <a:bodyPr/>
          <a:lstStyle/>
          <a:p>
            <a:r>
              <a:rPr lang="en-GB" dirty="0"/>
              <a:t>Step A: Upload your personal .</a:t>
            </a:r>
            <a:r>
              <a:rPr lang="en-GB" dirty="0" err="1"/>
              <a:t>json</a:t>
            </a:r>
            <a:r>
              <a:rPr lang="en-GB" dirty="0"/>
              <a:t> key file.</a:t>
            </a:r>
          </a:p>
          <a:p>
            <a:pPr lvl="1"/>
            <a:r>
              <a:rPr lang="en-GB" dirty="0"/>
              <a:t>You will use this exact same file for each session. This file is personal to you as an admin and is associated with your Google account.</a:t>
            </a:r>
          </a:p>
          <a:p>
            <a:pPr lvl="1"/>
            <a:endParaRPr lang="en-GB" dirty="0"/>
          </a:p>
          <a:p>
            <a:r>
              <a:rPr lang="en-GB" dirty="0"/>
              <a:t>Step B: Copy and paste in the file sharing code for the Google sheet that you will store your data in. This is the Google sheet you named something relevant to the OpenACJ session.</a:t>
            </a:r>
          </a:p>
          <a:p>
            <a:pPr marL="0" indent="0">
              <a:buNone/>
            </a:pPr>
            <a:endParaRPr lang="en-GB" dirty="0"/>
          </a:p>
        </p:txBody>
      </p:sp>
      <p:sp>
        <p:nvSpPr>
          <p:cNvPr id="5" name="Text Placeholder 4">
            <a:extLst>
              <a:ext uri="{FF2B5EF4-FFF2-40B4-BE49-F238E27FC236}">
                <a16:creationId xmlns:a16="http://schemas.microsoft.com/office/drawing/2014/main" id="{02FBFE4A-6F3C-86FC-8FF9-69A5CF8705CB}"/>
              </a:ext>
            </a:extLst>
          </p:cNvPr>
          <p:cNvSpPr>
            <a:spLocks noGrp="1"/>
          </p:cNvSpPr>
          <p:nvPr>
            <p:ph type="body" sz="quarter" idx="11"/>
          </p:nvPr>
        </p:nvSpPr>
        <p:spPr/>
        <p:txBody>
          <a:bodyPr>
            <a:normAutofit fontScale="92500"/>
          </a:bodyPr>
          <a:lstStyle/>
          <a:p>
            <a:r>
              <a:rPr lang="en-GB" dirty="0"/>
              <a:t>Connecting OpenACJ to your Google Sheet</a:t>
            </a:r>
          </a:p>
        </p:txBody>
      </p:sp>
      <p:pic>
        <p:nvPicPr>
          <p:cNvPr id="6" name="Content Placeholder 5">
            <a:extLst>
              <a:ext uri="{FF2B5EF4-FFF2-40B4-BE49-F238E27FC236}">
                <a16:creationId xmlns:a16="http://schemas.microsoft.com/office/drawing/2014/main" id="{A61D8E1D-77FB-E7A0-2C8D-A5FCD59A43E7}"/>
              </a:ext>
            </a:extLst>
          </p:cNvPr>
          <p:cNvPicPr>
            <a:picLocks noGrp="1" noChangeAspect="1"/>
          </p:cNvPicPr>
          <p:nvPr>
            <p:ph idx="10"/>
          </p:nvPr>
        </p:nvPicPr>
        <p:blipFill>
          <a:blip r:embed="rId2"/>
          <a:stretch>
            <a:fillRect/>
          </a:stretch>
        </p:blipFill>
        <p:spPr>
          <a:xfrm>
            <a:off x="6828473" y="1898650"/>
            <a:ext cx="4362766" cy="4237038"/>
          </a:xfrm>
          <a:prstGeom prst="rect">
            <a:avLst/>
          </a:prstGeom>
        </p:spPr>
      </p:pic>
    </p:spTree>
    <p:extLst>
      <p:ext uri="{BB962C8B-B14F-4D97-AF65-F5344CB8AC3E}">
        <p14:creationId xmlns:p14="http://schemas.microsoft.com/office/powerpoint/2010/main" val="51299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E9896-14F9-4E21-22C1-0AEED9A9D9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3171A-3D9F-1CD6-FE34-9D2EC8642B62}"/>
              </a:ext>
            </a:extLst>
          </p:cNvPr>
          <p:cNvSpPr>
            <a:spLocks noGrp="1"/>
          </p:cNvSpPr>
          <p:nvPr>
            <p:ph idx="1"/>
          </p:nvPr>
        </p:nvSpPr>
        <p:spPr/>
        <p:txBody>
          <a:bodyPr>
            <a:normAutofit/>
          </a:bodyPr>
          <a:lstStyle/>
          <a:p>
            <a:r>
              <a:rPr lang="en-US" sz="1600" dirty="0"/>
              <a:t>Click “Connect &amp; Load” and wait while the Google sheet gets prepared and connected to this session.</a:t>
            </a:r>
          </a:p>
          <a:p>
            <a:r>
              <a:rPr lang="en-US" sz="1600" dirty="0"/>
              <a:t>You will also get a brief popup confirmation in the bottom right when you have connected. </a:t>
            </a:r>
          </a:p>
          <a:p>
            <a:pPr marL="0" indent="0">
              <a:buNone/>
            </a:pPr>
            <a:endParaRPr lang="en-US" sz="1600" dirty="0"/>
          </a:p>
        </p:txBody>
      </p:sp>
      <p:sp>
        <p:nvSpPr>
          <p:cNvPr id="2" name="Title 1">
            <a:extLst>
              <a:ext uri="{FF2B5EF4-FFF2-40B4-BE49-F238E27FC236}">
                <a16:creationId xmlns:a16="http://schemas.microsoft.com/office/drawing/2014/main" id="{5F00EDF4-89D6-B949-0288-DF25BC3AF2F7}"/>
              </a:ext>
            </a:extLst>
          </p:cNvPr>
          <p:cNvSpPr>
            <a:spLocks noGrp="1"/>
          </p:cNvSpPr>
          <p:nvPr>
            <p:ph type="title"/>
          </p:nvPr>
        </p:nvSpPr>
        <p:spPr/>
        <p:txBody>
          <a:bodyPr/>
          <a:lstStyle/>
          <a:p>
            <a:r>
              <a:rPr lang="en-US" dirty="0"/>
              <a:t>Setting up an OpenACJ session: Connect</a:t>
            </a:r>
            <a:endParaRPr lang="en-GB" dirty="0"/>
          </a:p>
        </p:txBody>
      </p:sp>
      <p:pic>
        <p:nvPicPr>
          <p:cNvPr id="10" name="Picture 9">
            <a:extLst>
              <a:ext uri="{FF2B5EF4-FFF2-40B4-BE49-F238E27FC236}">
                <a16:creationId xmlns:a16="http://schemas.microsoft.com/office/drawing/2014/main" id="{37B69FA5-D75A-D598-9320-28E3676995A2}"/>
              </a:ext>
            </a:extLst>
          </p:cNvPr>
          <p:cNvPicPr>
            <a:picLocks noChangeAspect="1"/>
          </p:cNvPicPr>
          <p:nvPr/>
        </p:nvPicPr>
        <p:blipFill>
          <a:blip r:embed="rId3"/>
          <a:stretch>
            <a:fillRect/>
          </a:stretch>
        </p:blipFill>
        <p:spPr>
          <a:xfrm>
            <a:off x="3157473" y="2653170"/>
            <a:ext cx="5877053" cy="3523793"/>
          </a:xfrm>
          <a:prstGeom prst="rect">
            <a:avLst/>
          </a:prstGeom>
          <a:ln>
            <a:solidFill>
              <a:srgbClr val="0A4F57"/>
            </a:solidFill>
          </a:ln>
        </p:spPr>
      </p:pic>
      <p:sp>
        <p:nvSpPr>
          <p:cNvPr id="11" name="Arrow: Left 10">
            <a:extLst>
              <a:ext uri="{FF2B5EF4-FFF2-40B4-BE49-F238E27FC236}">
                <a16:creationId xmlns:a16="http://schemas.microsoft.com/office/drawing/2014/main" id="{735B1A66-7D3F-BCEA-07FF-AFC7B7B2E655}"/>
              </a:ext>
            </a:extLst>
          </p:cNvPr>
          <p:cNvSpPr/>
          <p:nvPr/>
        </p:nvSpPr>
        <p:spPr>
          <a:xfrm rot="1886061">
            <a:off x="6151687" y="4852681"/>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89C9A545-4AE4-FC5C-4FD2-6C87B0085B44}"/>
              </a:ext>
            </a:extLst>
          </p:cNvPr>
          <p:cNvSpPr/>
          <p:nvPr/>
        </p:nvSpPr>
        <p:spPr>
          <a:xfrm rot="1886061">
            <a:off x="8993498" y="6045589"/>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DD706F13-85ED-3F5F-BFCE-647EABBA3466}"/>
              </a:ext>
            </a:extLst>
          </p:cNvPr>
          <p:cNvSpPr/>
          <p:nvPr/>
        </p:nvSpPr>
        <p:spPr>
          <a:xfrm rot="1886061">
            <a:off x="6151686" y="5624783"/>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390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9D5E-BC84-DF25-973A-FE9D2FA932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A0584-E576-F5DA-D53D-CA6AE436343F}"/>
              </a:ext>
            </a:extLst>
          </p:cNvPr>
          <p:cNvSpPr>
            <a:spLocks noGrp="1"/>
          </p:cNvSpPr>
          <p:nvPr>
            <p:ph idx="1"/>
          </p:nvPr>
        </p:nvSpPr>
        <p:spPr/>
        <p:txBody>
          <a:bodyPr>
            <a:normAutofit/>
          </a:bodyPr>
          <a:lstStyle/>
          <a:p>
            <a:r>
              <a:rPr lang="en-US" sz="1800" dirty="0"/>
              <a:t>At this point, it can be useful to go to your Google sheet, so you can understand what is happening at the backend.</a:t>
            </a:r>
          </a:p>
          <a:p>
            <a:r>
              <a:rPr lang="en-US" sz="1800" dirty="0"/>
              <a:t>When you connected the empty sheet to the session, five tabs were created:</a:t>
            </a:r>
          </a:p>
          <a:p>
            <a:r>
              <a:rPr lang="en-US" sz="1800" dirty="0"/>
              <a:t>“results” will contain all data associated with the OpenACJ session.</a:t>
            </a:r>
          </a:p>
          <a:p>
            <a:r>
              <a:rPr lang="en-US" sz="1800" dirty="0"/>
              <a:t>“portfolios” will, after the next step, contain a list of portfolios and their Google Drive links for the session.</a:t>
            </a:r>
          </a:p>
          <a:p>
            <a:r>
              <a:rPr lang="en-US" sz="1800" dirty="0"/>
              <a:t>“judges” will, after the next step, contain a list of judge names links for the session.</a:t>
            </a:r>
          </a:p>
          <a:p>
            <a:r>
              <a:rPr lang="en-US" sz="1800" dirty="0"/>
              <a:t>“queue” is where you can see completed and upcoming comparisons, and who they are assigned to.</a:t>
            </a:r>
          </a:p>
          <a:p>
            <a:r>
              <a:rPr lang="en-US" sz="1800" dirty="0"/>
              <a:t>“</a:t>
            </a:r>
            <a:r>
              <a:rPr lang="en-US" sz="1800" dirty="0" err="1"/>
              <a:t>btl_stats</a:t>
            </a:r>
            <a:r>
              <a:rPr lang="en-US" sz="1800" dirty="0"/>
              <a:t>” is a subset of the results tab, used just to generate outputs later.</a:t>
            </a:r>
          </a:p>
          <a:p>
            <a:pPr marL="0" indent="0">
              <a:buNone/>
            </a:pPr>
            <a:endParaRPr lang="en-US" sz="1800" dirty="0"/>
          </a:p>
        </p:txBody>
      </p:sp>
      <p:sp>
        <p:nvSpPr>
          <p:cNvPr id="2" name="Title 1">
            <a:extLst>
              <a:ext uri="{FF2B5EF4-FFF2-40B4-BE49-F238E27FC236}">
                <a16:creationId xmlns:a16="http://schemas.microsoft.com/office/drawing/2014/main" id="{4B811A1E-FC63-B15B-4726-F4276CDD1FD8}"/>
              </a:ext>
            </a:extLst>
          </p:cNvPr>
          <p:cNvSpPr>
            <a:spLocks noGrp="1"/>
          </p:cNvSpPr>
          <p:nvPr>
            <p:ph type="title"/>
          </p:nvPr>
        </p:nvSpPr>
        <p:spPr/>
        <p:txBody>
          <a:bodyPr/>
          <a:lstStyle/>
          <a:p>
            <a:r>
              <a:rPr lang="en-US" dirty="0"/>
              <a:t>Setting up an OpenACJ session: Connect</a:t>
            </a:r>
            <a:endParaRPr lang="en-GB" dirty="0"/>
          </a:p>
        </p:txBody>
      </p:sp>
      <p:pic>
        <p:nvPicPr>
          <p:cNvPr id="10" name="Picture 9">
            <a:extLst>
              <a:ext uri="{FF2B5EF4-FFF2-40B4-BE49-F238E27FC236}">
                <a16:creationId xmlns:a16="http://schemas.microsoft.com/office/drawing/2014/main" id="{610A6EF5-0784-C844-3969-D2908580AC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57473" y="5329255"/>
            <a:ext cx="5877053" cy="610022"/>
          </a:xfrm>
          <a:prstGeom prst="rect">
            <a:avLst/>
          </a:prstGeom>
          <a:ln>
            <a:solidFill>
              <a:srgbClr val="0A4F57"/>
            </a:solidFill>
          </a:ln>
        </p:spPr>
      </p:pic>
    </p:spTree>
    <p:extLst>
      <p:ext uri="{BB962C8B-B14F-4D97-AF65-F5344CB8AC3E}">
        <p14:creationId xmlns:p14="http://schemas.microsoft.com/office/powerpoint/2010/main" val="201714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2C308-5AE7-F2C9-1C13-46372BF520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23A0A-5DA4-9FCC-1895-EB1AE0EFA281}"/>
              </a:ext>
            </a:extLst>
          </p:cNvPr>
          <p:cNvSpPr>
            <a:spLocks noGrp="1"/>
          </p:cNvSpPr>
          <p:nvPr>
            <p:ph idx="1"/>
          </p:nvPr>
        </p:nvSpPr>
        <p:spPr/>
        <p:txBody>
          <a:bodyPr>
            <a:normAutofit/>
          </a:bodyPr>
          <a:lstStyle/>
          <a:p>
            <a:r>
              <a:rPr lang="en-US" sz="1800" dirty="0"/>
              <a:t>The second step involves loading in your portfolios and judges. Click the “Data” button at the top.</a:t>
            </a:r>
          </a:p>
          <a:p>
            <a:r>
              <a:rPr lang="en-US" sz="1800" dirty="0"/>
              <a:t>In the “Data” step, you will see the two tables below. First we will load in the portfolios.</a:t>
            </a:r>
          </a:p>
          <a:p>
            <a:pPr marL="0" indent="0">
              <a:buNone/>
            </a:pPr>
            <a:endParaRPr lang="en-US" sz="1800" dirty="0"/>
          </a:p>
        </p:txBody>
      </p:sp>
      <p:sp>
        <p:nvSpPr>
          <p:cNvPr id="2" name="Title 1">
            <a:extLst>
              <a:ext uri="{FF2B5EF4-FFF2-40B4-BE49-F238E27FC236}">
                <a16:creationId xmlns:a16="http://schemas.microsoft.com/office/drawing/2014/main" id="{241C9D75-6A20-A05D-B81B-CFD3615CEE8A}"/>
              </a:ext>
            </a:extLst>
          </p:cNvPr>
          <p:cNvSpPr>
            <a:spLocks noGrp="1"/>
          </p:cNvSpPr>
          <p:nvPr>
            <p:ph type="title"/>
          </p:nvPr>
        </p:nvSpPr>
        <p:spPr/>
        <p:txBody>
          <a:bodyPr/>
          <a:lstStyle/>
          <a:p>
            <a:r>
              <a:rPr lang="en-US" dirty="0"/>
              <a:t>Setting up an OpenACJ session: Data</a:t>
            </a:r>
            <a:endParaRPr lang="en-GB" dirty="0"/>
          </a:p>
        </p:txBody>
      </p:sp>
      <p:pic>
        <p:nvPicPr>
          <p:cNvPr id="5" name="Picture 4">
            <a:extLst>
              <a:ext uri="{FF2B5EF4-FFF2-40B4-BE49-F238E27FC236}">
                <a16:creationId xmlns:a16="http://schemas.microsoft.com/office/drawing/2014/main" id="{20C85CEE-8DC9-0028-5D8A-B0D48EE8BD19}"/>
              </a:ext>
            </a:extLst>
          </p:cNvPr>
          <p:cNvPicPr>
            <a:picLocks noChangeAspect="1"/>
          </p:cNvPicPr>
          <p:nvPr/>
        </p:nvPicPr>
        <p:blipFill>
          <a:blip r:embed="rId3"/>
          <a:stretch>
            <a:fillRect/>
          </a:stretch>
        </p:blipFill>
        <p:spPr>
          <a:xfrm>
            <a:off x="1829667" y="2681162"/>
            <a:ext cx="8532665" cy="3495801"/>
          </a:xfrm>
          <a:prstGeom prst="rect">
            <a:avLst/>
          </a:prstGeom>
          <a:ln>
            <a:solidFill>
              <a:srgbClr val="0A4F57"/>
            </a:solidFill>
          </a:ln>
        </p:spPr>
      </p:pic>
    </p:spTree>
    <p:extLst>
      <p:ext uri="{BB962C8B-B14F-4D97-AF65-F5344CB8AC3E}">
        <p14:creationId xmlns:p14="http://schemas.microsoft.com/office/powerpoint/2010/main" val="3171717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FEDD4-063E-04A2-B616-565845115E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BC89D-7229-F61D-79C8-584E40F9FFE8}"/>
              </a:ext>
            </a:extLst>
          </p:cNvPr>
          <p:cNvSpPr>
            <a:spLocks noGrp="1"/>
          </p:cNvSpPr>
          <p:nvPr>
            <p:ph idx="1"/>
          </p:nvPr>
        </p:nvSpPr>
        <p:spPr/>
        <p:txBody>
          <a:bodyPr>
            <a:normAutofit/>
          </a:bodyPr>
          <a:lstStyle/>
          <a:p>
            <a:r>
              <a:rPr lang="en-US" sz="1800" dirty="0"/>
              <a:t>Upload the Excel file from earlier which contained the two columns, “Portfolio name” and “link”.</a:t>
            </a:r>
          </a:p>
          <a:p>
            <a:r>
              <a:rPr lang="en-US" sz="1800" dirty="0"/>
              <a:t>You will get to view the import in the preview window. If this appears correct then you </a:t>
            </a:r>
            <a:r>
              <a:rPr lang="en-US" sz="1800" b="1" u="sng" dirty="0"/>
              <a:t>must click “Save”</a:t>
            </a:r>
            <a:r>
              <a:rPr lang="en-US" sz="1800" dirty="0"/>
              <a:t> as otherwise your portfolio data will not pass to the Google Sheet, and your session will not contain any portfolios. </a:t>
            </a:r>
          </a:p>
          <a:p>
            <a:pPr marL="0" indent="0">
              <a:buNone/>
            </a:pPr>
            <a:endParaRPr lang="en-US" sz="1800" dirty="0"/>
          </a:p>
        </p:txBody>
      </p:sp>
      <p:sp>
        <p:nvSpPr>
          <p:cNvPr id="2" name="Title 1">
            <a:extLst>
              <a:ext uri="{FF2B5EF4-FFF2-40B4-BE49-F238E27FC236}">
                <a16:creationId xmlns:a16="http://schemas.microsoft.com/office/drawing/2014/main" id="{55946F7B-FB8F-DE7B-14D4-59320A5739BF}"/>
              </a:ext>
            </a:extLst>
          </p:cNvPr>
          <p:cNvSpPr>
            <a:spLocks noGrp="1"/>
          </p:cNvSpPr>
          <p:nvPr>
            <p:ph type="title"/>
          </p:nvPr>
        </p:nvSpPr>
        <p:spPr/>
        <p:txBody>
          <a:bodyPr/>
          <a:lstStyle/>
          <a:p>
            <a:r>
              <a:rPr lang="en-US" dirty="0"/>
              <a:t>Setting up an OpenACJ session: Data</a:t>
            </a:r>
            <a:endParaRPr lang="en-GB" dirty="0"/>
          </a:p>
        </p:txBody>
      </p:sp>
      <p:pic>
        <p:nvPicPr>
          <p:cNvPr id="5" name="Picture 4">
            <a:extLst>
              <a:ext uri="{FF2B5EF4-FFF2-40B4-BE49-F238E27FC236}">
                <a16:creationId xmlns:a16="http://schemas.microsoft.com/office/drawing/2014/main" id="{C466FD89-DF1A-5545-1D1C-A32B4FAA03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30703" y="2830039"/>
            <a:ext cx="4930592" cy="3346924"/>
          </a:xfrm>
          <a:prstGeom prst="rect">
            <a:avLst/>
          </a:prstGeom>
          <a:ln>
            <a:solidFill>
              <a:srgbClr val="0A4F57"/>
            </a:solidFill>
          </a:ln>
        </p:spPr>
      </p:pic>
      <p:sp>
        <p:nvSpPr>
          <p:cNvPr id="4" name="Arrow: Left 3">
            <a:extLst>
              <a:ext uri="{FF2B5EF4-FFF2-40B4-BE49-F238E27FC236}">
                <a16:creationId xmlns:a16="http://schemas.microsoft.com/office/drawing/2014/main" id="{B3D711A6-D76A-0F5E-A901-624AA8373712}"/>
              </a:ext>
            </a:extLst>
          </p:cNvPr>
          <p:cNvSpPr/>
          <p:nvPr/>
        </p:nvSpPr>
        <p:spPr>
          <a:xfrm rot="1886061">
            <a:off x="5013169" y="3827481"/>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19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7927-C967-7773-0F86-38C15CE9D5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5B942-A2C9-FFB6-CDD3-FEBAB61005A7}"/>
              </a:ext>
            </a:extLst>
          </p:cNvPr>
          <p:cNvSpPr>
            <a:spLocks noGrp="1"/>
          </p:cNvSpPr>
          <p:nvPr>
            <p:ph idx="1"/>
          </p:nvPr>
        </p:nvSpPr>
        <p:spPr/>
        <p:txBody>
          <a:bodyPr>
            <a:normAutofit/>
          </a:bodyPr>
          <a:lstStyle/>
          <a:p>
            <a:r>
              <a:rPr lang="en-US" sz="1800" dirty="0"/>
              <a:t>To verify you have clicked “Save”, you can look at the “portfolios” tab in the Google Sheet.</a:t>
            </a:r>
          </a:p>
          <a:p>
            <a:r>
              <a:rPr lang="en-US" sz="1800" dirty="0"/>
              <a:t>The image on the left shows what it looks like before clicking “Save”, and on the right is what you should see after clicking “Save”, with one row for each portfolio.</a:t>
            </a:r>
          </a:p>
          <a:p>
            <a:pPr marL="0" indent="0">
              <a:buNone/>
            </a:pPr>
            <a:endParaRPr lang="en-US" sz="1800" dirty="0"/>
          </a:p>
        </p:txBody>
      </p:sp>
      <p:sp>
        <p:nvSpPr>
          <p:cNvPr id="2" name="Title 1">
            <a:extLst>
              <a:ext uri="{FF2B5EF4-FFF2-40B4-BE49-F238E27FC236}">
                <a16:creationId xmlns:a16="http://schemas.microsoft.com/office/drawing/2014/main" id="{CFDC0784-6C75-B6C2-52F7-A8AB0920C41B}"/>
              </a:ext>
            </a:extLst>
          </p:cNvPr>
          <p:cNvSpPr>
            <a:spLocks noGrp="1"/>
          </p:cNvSpPr>
          <p:nvPr>
            <p:ph type="title"/>
          </p:nvPr>
        </p:nvSpPr>
        <p:spPr/>
        <p:txBody>
          <a:bodyPr/>
          <a:lstStyle/>
          <a:p>
            <a:r>
              <a:rPr lang="en-US" dirty="0"/>
              <a:t>Setting up an OpenACJ session: Data</a:t>
            </a:r>
            <a:endParaRPr lang="en-GB" dirty="0"/>
          </a:p>
        </p:txBody>
      </p:sp>
      <p:pic>
        <p:nvPicPr>
          <p:cNvPr id="7" name="Picture 6">
            <a:extLst>
              <a:ext uri="{FF2B5EF4-FFF2-40B4-BE49-F238E27FC236}">
                <a16:creationId xmlns:a16="http://schemas.microsoft.com/office/drawing/2014/main" id="{EC5C5CB0-B39A-F0D1-66A9-E5FF7B49BB5E}"/>
              </a:ext>
            </a:extLst>
          </p:cNvPr>
          <p:cNvPicPr>
            <a:picLocks noChangeAspect="1"/>
          </p:cNvPicPr>
          <p:nvPr/>
        </p:nvPicPr>
        <p:blipFill>
          <a:blip r:embed="rId3"/>
          <a:stretch>
            <a:fillRect/>
          </a:stretch>
        </p:blipFill>
        <p:spPr>
          <a:xfrm>
            <a:off x="2236107" y="2931916"/>
            <a:ext cx="3464307" cy="2201370"/>
          </a:xfrm>
          <a:prstGeom prst="rect">
            <a:avLst/>
          </a:prstGeom>
          <a:ln>
            <a:solidFill>
              <a:srgbClr val="0A4F57"/>
            </a:solidFill>
          </a:ln>
        </p:spPr>
      </p:pic>
      <p:pic>
        <p:nvPicPr>
          <p:cNvPr id="9" name="Picture 8">
            <a:extLst>
              <a:ext uri="{FF2B5EF4-FFF2-40B4-BE49-F238E27FC236}">
                <a16:creationId xmlns:a16="http://schemas.microsoft.com/office/drawing/2014/main" id="{449F7BED-54ED-5460-1745-B8641F47B8CE}"/>
              </a:ext>
            </a:extLst>
          </p:cNvPr>
          <p:cNvPicPr>
            <a:picLocks noChangeAspect="1"/>
          </p:cNvPicPr>
          <p:nvPr/>
        </p:nvPicPr>
        <p:blipFill>
          <a:blip r:embed="rId4"/>
          <a:stretch>
            <a:fillRect/>
          </a:stretch>
        </p:blipFill>
        <p:spPr>
          <a:xfrm>
            <a:off x="6491586" y="2931916"/>
            <a:ext cx="3464307" cy="3245047"/>
          </a:xfrm>
          <a:prstGeom prst="rect">
            <a:avLst/>
          </a:prstGeom>
          <a:ln>
            <a:solidFill>
              <a:srgbClr val="0A4F57"/>
            </a:solidFill>
          </a:ln>
        </p:spPr>
      </p:pic>
    </p:spTree>
    <p:extLst>
      <p:ext uri="{BB962C8B-B14F-4D97-AF65-F5344CB8AC3E}">
        <p14:creationId xmlns:p14="http://schemas.microsoft.com/office/powerpoint/2010/main" val="178729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3F30F-DB17-83AB-1E6F-DA2977B76BA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37D0595-EA7B-1066-3299-C7379B75B7CC}"/>
              </a:ext>
            </a:extLst>
          </p:cNvPr>
          <p:cNvPicPr>
            <a:picLocks noChangeAspect="1"/>
          </p:cNvPicPr>
          <p:nvPr/>
        </p:nvPicPr>
        <p:blipFill>
          <a:blip r:embed="rId3"/>
          <a:stretch>
            <a:fillRect/>
          </a:stretch>
        </p:blipFill>
        <p:spPr>
          <a:xfrm>
            <a:off x="6554286" y="3137645"/>
            <a:ext cx="3647577" cy="3102069"/>
          </a:xfrm>
          <a:prstGeom prst="rect">
            <a:avLst/>
          </a:prstGeom>
          <a:ln>
            <a:solidFill>
              <a:srgbClr val="0A4F57"/>
            </a:solidFill>
          </a:ln>
        </p:spPr>
      </p:pic>
      <p:sp>
        <p:nvSpPr>
          <p:cNvPr id="3" name="Content Placeholder 2">
            <a:extLst>
              <a:ext uri="{FF2B5EF4-FFF2-40B4-BE49-F238E27FC236}">
                <a16:creationId xmlns:a16="http://schemas.microsoft.com/office/drawing/2014/main" id="{BF848126-9386-77C1-E823-C41C2D565546}"/>
              </a:ext>
            </a:extLst>
          </p:cNvPr>
          <p:cNvSpPr>
            <a:spLocks noGrp="1"/>
          </p:cNvSpPr>
          <p:nvPr>
            <p:ph idx="1"/>
          </p:nvPr>
        </p:nvSpPr>
        <p:spPr/>
        <p:txBody>
          <a:bodyPr>
            <a:normAutofit/>
          </a:bodyPr>
          <a:lstStyle/>
          <a:p>
            <a:r>
              <a:rPr lang="en-US" sz="1800" dirty="0"/>
              <a:t>Next, upload your Excel file in the “Judges &amp; Access” panel which contained the list of judge name.</a:t>
            </a:r>
          </a:p>
          <a:p>
            <a:r>
              <a:rPr lang="en-US" sz="1800" dirty="0"/>
              <a:t>Once uploaded, you should get to view the list of judge names.</a:t>
            </a:r>
          </a:p>
          <a:p>
            <a:r>
              <a:rPr lang="en-US" sz="1800" dirty="0"/>
              <a:t>Then, click “Gen Codes”, which will generate a random password for each judge so that they can access the session.</a:t>
            </a:r>
          </a:p>
          <a:p>
            <a:pPr marL="0" indent="0">
              <a:buNone/>
            </a:pPr>
            <a:endParaRPr lang="en-US" sz="1800" dirty="0"/>
          </a:p>
        </p:txBody>
      </p:sp>
      <p:sp>
        <p:nvSpPr>
          <p:cNvPr id="2" name="Title 1">
            <a:extLst>
              <a:ext uri="{FF2B5EF4-FFF2-40B4-BE49-F238E27FC236}">
                <a16:creationId xmlns:a16="http://schemas.microsoft.com/office/drawing/2014/main" id="{1790B07A-0107-0798-5289-0DBCE8C746AE}"/>
              </a:ext>
            </a:extLst>
          </p:cNvPr>
          <p:cNvSpPr>
            <a:spLocks noGrp="1"/>
          </p:cNvSpPr>
          <p:nvPr>
            <p:ph type="title"/>
          </p:nvPr>
        </p:nvSpPr>
        <p:spPr/>
        <p:txBody>
          <a:bodyPr/>
          <a:lstStyle/>
          <a:p>
            <a:r>
              <a:rPr lang="en-US" dirty="0"/>
              <a:t>Setting up an OpenACJ session: Data</a:t>
            </a:r>
            <a:endParaRPr lang="en-GB" dirty="0"/>
          </a:p>
        </p:txBody>
      </p:sp>
      <p:pic>
        <p:nvPicPr>
          <p:cNvPr id="5" name="Picture 4">
            <a:extLst>
              <a:ext uri="{FF2B5EF4-FFF2-40B4-BE49-F238E27FC236}">
                <a16:creationId xmlns:a16="http://schemas.microsoft.com/office/drawing/2014/main" id="{8A12E6C6-F564-B22E-87BB-604068F3F6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68295" y="3137645"/>
            <a:ext cx="3669421" cy="3102069"/>
          </a:xfrm>
          <a:prstGeom prst="rect">
            <a:avLst/>
          </a:prstGeom>
          <a:ln>
            <a:solidFill>
              <a:srgbClr val="0A4F57"/>
            </a:solidFill>
          </a:ln>
        </p:spPr>
      </p:pic>
      <p:sp>
        <p:nvSpPr>
          <p:cNvPr id="4" name="Arrow: Left 3">
            <a:extLst>
              <a:ext uri="{FF2B5EF4-FFF2-40B4-BE49-F238E27FC236}">
                <a16:creationId xmlns:a16="http://schemas.microsoft.com/office/drawing/2014/main" id="{8452EA16-1BE0-C91F-B664-383617B78958}"/>
              </a:ext>
            </a:extLst>
          </p:cNvPr>
          <p:cNvSpPr/>
          <p:nvPr/>
        </p:nvSpPr>
        <p:spPr>
          <a:xfrm rot="1886061">
            <a:off x="8034274" y="4274182"/>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7958C586-9B01-3383-AC43-A8AADD796726}"/>
              </a:ext>
            </a:extLst>
          </p:cNvPr>
          <p:cNvSpPr/>
          <p:nvPr/>
        </p:nvSpPr>
        <p:spPr>
          <a:xfrm rot="1886061">
            <a:off x="8433763" y="5218513"/>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7082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E0673-39A6-8153-FF2D-56F95DED1B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79369-3D58-34A0-548E-2FEB9547EF15}"/>
              </a:ext>
            </a:extLst>
          </p:cNvPr>
          <p:cNvSpPr>
            <a:spLocks noGrp="1"/>
          </p:cNvSpPr>
          <p:nvPr>
            <p:ph idx="1"/>
          </p:nvPr>
        </p:nvSpPr>
        <p:spPr/>
        <p:txBody>
          <a:bodyPr>
            <a:normAutofit/>
          </a:bodyPr>
          <a:lstStyle/>
          <a:p>
            <a:r>
              <a:rPr lang="en-US" sz="1800" dirty="0"/>
              <a:t>At this stage you should click “Roster (.csv)” to download a .csv (opens in Excel) file which contains your list of judge names and their unique password.</a:t>
            </a:r>
          </a:p>
          <a:p>
            <a:r>
              <a:rPr lang="en-US" sz="1800" dirty="0"/>
              <a:t>For your judges to access the session, you need to provide them with their unique password.</a:t>
            </a:r>
          </a:p>
          <a:p>
            <a:pPr marL="0" indent="0">
              <a:buNone/>
            </a:pPr>
            <a:endParaRPr lang="en-US" sz="1800" dirty="0"/>
          </a:p>
        </p:txBody>
      </p:sp>
      <p:sp>
        <p:nvSpPr>
          <p:cNvPr id="2" name="Title 1">
            <a:extLst>
              <a:ext uri="{FF2B5EF4-FFF2-40B4-BE49-F238E27FC236}">
                <a16:creationId xmlns:a16="http://schemas.microsoft.com/office/drawing/2014/main" id="{3B0AA557-A914-172A-950F-10F51716E751}"/>
              </a:ext>
            </a:extLst>
          </p:cNvPr>
          <p:cNvSpPr>
            <a:spLocks noGrp="1"/>
          </p:cNvSpPr>
          <p:nvPr>
            <p:ph type="title"/>
          </p:nvPr>
        </p:nvSpPr>
        <p:spPr/>
        <p:txBody>
          <a:bodyPr/>
          <a:lstStyle/>
          <a:p>
            <a:r>
              <a:rPr lang="en-US" dirty="0"/>
              <a:t>Setting up an OpenACJ session: Data</a:t>
            </a:r>
            <a:endParaRPr lang="en-GB" dirty="0"/>
          </a:p>
        </p:txBody>
      </p:sp>
      <p:pic>
        <p:nvPicPr>
          <p:cNvPr id="5" name="Picture 4">
            <a:extLst>
              <a:ext uri="{FF2B5EF4-FFF2-40B4-BE49-F238E27FC236}">
                <a16:creationId xmlns:a16="http://schemas.microsoft.com/office/drawing/2014/main" id="{7AAF48D3-4252-4717-99D3-4B90091E39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9217" y="3137645"/>
            <a:ext cx="3647576" cy="3102069"/>
          </a:xfrm>
          <a:prstGeom prst="rect">
            <a:avLst/>
          </a:prstGeom>
          <a:ln>
            <a:solidFill>
              <a:srgbClr val="0A4F57"/>
            </a:solidFill>
          </a:ln>
        </p:spPr>
      </p:pic>
      <p:sp>
        <p:nvSpPr>
          <p:cNvPr id="4" name="Arrow: Left 3">
            <a:extLst>
              <a:ext uri="{FF2B5EF4-FFF2-40B4-BE49-F238E27FC236}">
                <a16:creationId xmlns:a16="http://schemas.microsoft.com/office/drawing/2014/main" id="{C6F926F6-70F3-57A8-271F-3010D10E9BF9}"/>
              </a:ext>
            </a:extLst>
          </p:cNvPr>
          <p:cNvSpPr/>
          <p:nvPr/>
        </p:nvSpPr>
        <p:spPr>
          <a:xfrm rot="1886061">
            <a:off x="4959380" y="4274183"/>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B3BC857-B14D-DB98-3B02-F6665E1AB01B}"/>
              </a:ext>
            </a:extLst>
          </p:cNvPr>
          <p:cNvPicPr>
            <a:picLocks noChangeAspect="1"/>
          </p:cNvPicPr>
          <p:nvPr/>
        </p:nvPicPr>
        <p:blipFill>
          <a:blip r:embed="rId4"/>
          <a:stretch>
            <a:fillRect/>
          </a:stretch>
        </p:blipFill>
        <p:spPr>
          <a:xfrm>
            <a:off x="6565209" y="3137645"/>
            <a:ext cx="2086266" cy="1762371"/>
          </a:xfrm>
          <a:prstGeom prst="rect">
            <a:avLst/>
          </a:prstGeom>
        </p:spPr>
      </p:pic>
    </p:spTree>
    <p:extLst>
      <p:ext uri="{BB962C8B-B14F-4D97-AF65-F5344CB8AC3E}">
        <p14:creationId xmlns:p14="http://schemas.microsoft.com/office/powerpoint/2010/main" val="110082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F2FE-752C-FB8F-193D-3B77CD3E6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327CC-F4CF-2FE6-623A-1E13C9CDD902}"/>
              </a:ext>
            </a:extLst>
          </p:cNvPr>
          <p:cNvSpPr>
            <a:spLocks noGrp="1"/>
          </p:cNvSpPr>
          <p:nvPr>
            <p:ph type="title"/>
          </p:nvPr>
        </p:nvSpPr>
        <p:spPr/>
        <p:txBody>
          <a:bodyPr/>
          <a:lstStyle/>
          <a:p>
            <a:r>
              <a:rPr lang="en-GB" dirty="0"/>
              <a:t>Intermittent check list</a:t>
            </a:r>
          </a:p>
        </p:txBody>
      </p:sp>
      <p:graphicFrame>
        <p:nvGraphicFramePr>
          <p:cNvPr id="4" name="Table 3">
            <a:extLst>
              <a:ext uri="{FF2B5EF4-FFF2-40B4-BE49-F238E27FC236}">
                <a16:creationId xmlns:a16="http://schemas.microsoft.com/office/drawing/2014/main" id="{6BED902D-494E-38B3-C2B0-7228E9144A5D}"/>
              </a:ext>
            </a:extLst>
          </p:cNvPr>
          <p:cNvGraphicFramePr>
            <a:graphicFrameLocks noGrp="1"/>
          </p:cNvGraphicFramePr>
          <p:nvPr>
            <p:extLst>
              <p:ext uri="{D42A27DB-BD31-4B8C-83A1-F6EECF244321}">
                <p14:modId xmlns:p14="http://schemas.microsoft.com/office/powerpoint/2010/main" val="356935591"/>
              </p:ext>
            </p:extLst>
          </p:nvPr>
        </p:nvGraphicFramePr>
        <p:xfrm>
          <a:off x="658368" y="1804396"/>
          <a:ext cx="10881360" cy="1854200"/>
        </p:xfrm>
        <a:graphic>
          <a:graphicData uri="http://schemas.openxmlformats.org/drawingml/2006/table">
            <a:tbl>
              <a:tblPr firstRow="1" bandRow="1">
                <a:tableStyleId>{5C22544A-7EE6-4342-B048-85BDC9FD1C3A}</a:tableStyleId>
              </a:tblPr>
              <a:tblGrid>
                <a:gridCol w="9462785">
                  <a:extLst>
                    <a:ext uri="{9D8B030D-6E8A-4147-A177-3AD203B41FA5}">
                      <a16:colId xmlns:a16="http://schemas.microsoft.com/office/drawing/2014/main" val="904269660"/>
                    </a:ext>
                  </a:extLst>
                </a:gridCol>
                <a:gridCol w="1418575">
                  <a:extLst>
                    <a:ext uri="{9D8B030D-6E8A-4147-A177-3AD203B41FA5}">
                      <a16:colId xmlns:a16="http://schemas.microsoft.com/office/drawing/2014/main" val="4193568700"/>
                    </a:ext>
                  </a:extLst>
                </a:gridCol>
              </a:tblGrid>
              <a:tr h="370840">
                <a:tc>
                  <a:txBody>
                    <a:bodyPr/>
                    <a:lstStyle/>
                    <a:p>
                      <a:r>
                        <a:rPr lang="en-GB" dirty="0"/>
                        <a:t>Item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tc>
                  <a:txBody>
                    <a:bodyPr/>
                    <a:lstStyle/>
                    <a:p>
                      <a:pPr algn="ctr"/>
                      <a:r>
                        <a:rPr lang="en-GB" dirty="0"/>
                        <a:t>Complete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extLst>
                  <a:ext uri="{0D108BD9-81ED-4DB2-BD59-A6C34878D82A}">
                    <a16:rowId xmlns:a16="http://schemas.microsoft.com/office/drawing/2014/main" val="715539704"/>
                  </a:ext>
                </a:extLst>
              </a:tr>
              <a:tr h="370840">
                <a:tc>
                  <a:txBody>
                    <a:bodyPr/>
                    <a:lstStyle/>
                    <a:p>
                      <a:r>
                        <a:rPr lang="en-GB" dirty="0"/>
                        <a:t>Google Service account with Google sheets API enabled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2819137"/>
                  </a:ext>
                </a:extLst>
              </a:tr>
              <a:tr h="370840">
                <a:tc>
                  <a:txBody>
                    <a:bodyPr/>
                    <a:lstStyle/>
                    <a:p>
                      <a:r>
                        <a:rPr lang="en-GB" dirty="0">
                          <a:sym typeface="Wingdings" panose="05000000000000000000" pitchFamily="2" charset="2"/>
                        </a:rPr>
                        <a:t>A personal .</a:t>
                      </a:r>
                      <a:r>
                        <a:rPr lang="en-GB" dirty="0" err="1">
                          <a:sym typeface="Wingdings" panose="05000000000000000000" pitchFamily="2" charset="2"/>
                        </a:rPr>
                        <a:t>json</a:t>
                      </a:r>
                      <a:r>
                        <a:rPr lang="en-GB" dirty="0">
                          <a:sym typeface="Wingdings" panose="05000000000000000000" pitchFamily="2" charset="2"/>
                        </a:rPr>
                        <a:t> key file for all of your use with OpenACJ</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7707368"/>
                  </a:ext>
                </a:extLst>
              </a:tr>
              <a:tr h="370840">
                <a:tc>
                  <a:txBody>
                    <a:bodyPr/>
                    <a:lstStyle/>
                    <a:p>
                      <a:r>
                        <a:rPr lang="en-GB" dirty="0">
                          <a:sym typeface="Wingdings" panose="05000000000000000000" pitchFamily="2" charset="2"/>
                        </a:rPr>
                        <a:t>A Google Service account email address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7365036"/>
                  </a:ext>
                </a:extLst>
              </a:tr>
              <a:tr h="370840">
                <a:tc>
                  <a:txBody>
                    <a:bodyPr/>
                    <a:lstStyle/>
                    <a:p>
                      <a:r>
                        <a:rPr lang="en-GB" dirty="0">
                          <a:sym typeface="Wingdings" panose="05000000000000000000" pitchFamily="2" charset="2"/>
                        </a:rPr>
                        <a:t>A folder in your Google Drive shared with your service account email address as an “Editor”</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ym typeface="Wingdings" panose="05000000000000000000" pitchFamily="2" charset="2"/>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5037572"/>
                  </a:ext>
                </a:extLst>
              </a:tr>
            </a:tbl>
          </a:graphicData>
        </a:graphic>
      </p:graphicFrame>
    </p:spTree>
    <p:extLst>
      <p:ext uri="{BB962C8B-B14F-4D97-AF65-F5344CB8AC3E}">
        <p14:creationId xmlns:p14="http://schemas.microsoft.com/office/powerpoint/2010/main" val="3766443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AD903-8E1E-E1A9-2AB9-269F55E454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BE5E7-3189-C085-D12E-B665653EDEB6}"/>
              </a:ext>
            </a:extLst>
          </p:cNvPr>
          <p:cNvSpPr>
            <a:spLocks noGrp="1"/>
          </p:cNvSpPr>
          <p:nvPr>
            <p:ph idx="1"/>
          </p:nvPr>
        </p:nvSpPr>
        <p:spPr/>
        <p:txBody>
          <a:bodyPr>
            <a:normAutofit/>
          </a:bodyPr>
          <a:lstStyle/>
          <a:p>
            <a:r>
              <a:rPr lang="en-US" sz="1800" dirty="0"/>
              <a:t>If you forget to download the .csv file with the judge passwords, you can find them in the “judges” tab of your Google Sheet.</a:t>
            </a:r>
          </a:p>
          <a:p>
            <a:pPr marL="0" indent="0">
              <a:buNone/>
            </a:pPr>
            <a:endParaRPr lang="en-US" sz="1800" dirty="0"/>
          </a:p>
        </p:txBody>
      </p:sp>
      <p:sp>
        <p:nvSpPr>
          <p:cNvPr id="2" name="Title 1">
            <a:extLst>
              <a:ext uri="{FF2B5EF4-FFF2-40B4-BE49-F238E27FC236}">
                <a16:creationId xmlns:a16="http://schemas.microsoft.com/office/drawing/2014/main" id="{2E4204A0-1B4A-5A23-6A61-3057F7D539FC}"/>
              </a:ext>
            </a:extLst>
          </p:cNvPr>
          <p:cNvSpPr>
            <a:spLocks noGrp="1"/>
          </p:cNvSpPr>
          <p:nvPr>
            <p:ph type="title"/>
          </p:nvPr>
        </p:nvSpPr>
        <p:spPr/>
        <p:txBody>
          <a:bodyPr/>
          <a:lstStyle/>
          <a:p>
            <a:r>
              <a:rPr lang="en-US" dirty="0"/>
              <a:t>Setting up an OpenACJ session: Data</a:t>
            </a:r>
            <a:endParaRPr lang="en-GB" dirty="0"/>
          </a:p>
        </p:txBody>
      </p:sp>
      <p:pic>
        <p:nvPicPr>
          <p:cNvPr id="7" name="Picture 6">
            <a:extLst>
              <a:ext uri="{FF2B5EF4-FFF2-40B4-BE49-F238E27FC236}">
                <a16:creationId xmlns:a16="http://schemas.microsoft.com/office/drawing/2014/main" id="{F6CB2E7D-9432-0B77-B668-A84FA241860C}"/>
              </a:ext>
            </a:extLst>
          </p:cNvPr>
          <p:cNvPicPr>
            <a:picLocks noChangeAspect="1"/>
          </p:cNvPicPr>
          <p:nvPr/>
        </p:nvPicPr>
        <p:blipFill>
          <a:blip r:embed="rId3"/>
          <a:stretch>
            <a:fillRect/>
          </a:stretch>
        </p:blipFill>
        <p:spPr>
          <a:xfrm>
            <a:off x="4224076" y="2709379"/>
            <a:ext cx="3743847" cy="3467584"/>
          </a:xfrm>
          <a:prstGeom prst="rect">
            <a:avLst/>
          </a:prstGeom>
          <a:ln>
            <a:solidFill>
              <a:srgbClr val="0A4F57"/>
            </a:solidFill>
          </a:ln>
        </p:spPr>
      </p:pic>
    </p:spTree>
    <p:extLst>
      <p:ext uri="{BB962C8B-B14F-4D97-AF65-F5344CB8AC3E}">
        <p14:creationId xmlns:p14="http://schemas.microsoft.com/office/powerpoint/2010/main" val="1173796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A9FC-1684-1BB3-7005-B073AD1639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98D47-4BAC-B201-A985-7297191A5E00}"/>
              </a:ext>
            </a:extLst>
          </p:cNvPr>
          <p:cNvSpPr>
            <a:spLocks noGrp="1"/>
          </p:cNvSpPr>
          <p:nvPr>
            <p:ph idx="1"/>
          </p:nvPr>
        </p:nvSpPr>
        <p:spPr/>
        <p:txBody>
          <a:bodyPr>
            <a:normAutofit/>
          </a:bodyPr>
          <a:lstStyle/>
          <a:p>
            <a:r>
              <a:rPr lang="en-US" sz="1800" dirty="0"/>
              <a:t>The third step allows you to decide if, after making a comparison, a judge is asked any immediate follow up questions. Click the “Session Options” button at the top.</a:t>
            </a:r>
          </a:p>
          <a:p>
            <a:r>
              <a:rPr lang="en-US" sz="1800" dirty="0"/>
              <a:t>In the “Session Options” step, you will see the two tables below. First we will look at the “Core Questions”.</a:t>
            </a:r>
          </a:p>
          <a:p>
            <a:pPr marL="0" indent="0">
              <a:buNone/>
            </a:pPr>
            <a:endParaRPr lang="en-US" sz="1800" dirty="0"/>
          </a:p>
        </p:txBody>
      </p:sp>
      <p:sp>
        <p:nvSpPr>
          <p:cNvPr id="2" name="Title 1">
            <a:extLst>
              <a:ext uri="{FF2B5EF4-FFF2-40B4-BE49-F238E27FC236}">
                <a16:creationId xmlns:a16="http://schemas.microsoft.com/office/drawing/2014/main" id="{86A06EF8-3DEE-17A3-2990-DE5AE02EB21F}"/>
              </a:ext>
            </a:extLst>
          </p:cNvPr>
          <p:cNvSpPr>
            <a:spLocks noGrp="1"/>
          </p:cNvSpPr>
          <p:nvPr>
            <p:ph type="title"/>
          </p:nvPr>
        </p:nvSpPr>
        <p:spPr/>
        <p:txBody>
          <a:bodyPr/>
          <a:lstStyle/>
          <a:p>
            <a:r>
              <a:rPr lang="en-US" dirty="0"/>
              <a:t>Setting up an OpenACJ session: Session Options</a:t>
            </a:r>
            <a:endParaRPr lang="en-GB" dirty="0"/>
          </a:p>
        </p:txBody>
      </p:sp>
      <p:pic>
        <p:nvPicPr>
          <p:cNvPr id="6" name="Picture 5">
            <a:extLst>
              <a:ext uri="{FF2B5EF4-FFF2-40B4-BE49-F238E27FC236}">
                <a16:creationId xmlns:a16="http://schemas.microsoft.com/office/drawing/2014/main" id="{DA300A68-09C6-DD45-4ACA-E799256AB806}"/>
              </a:ext>
            </a:extLst>
          </p:cNvPr>
          <p:cNvPicPr>
            <a:picLocks noChangeAspect="1"/>
          </p:cNvPicPr>
          <p:nvPr/>
        </p:nvPicPr>
        <p:blipFill>
          <a:blip r:embed="rId3"/>
          <a:stretch>
            <a:fillRect/>
          </a:stretch>
        </p:blipFill>
        <p:spPr>
          <a:xfrm>
            <a:off x="1474694" y="3018782"/>
            <a:ext cx="9242612" cy="3158181"/>
          </a:xfrm>
          <a:prstGeom prst="rect">
            <a:avLst/>
          </a:prstGeom>
          <a:ln>
            <a:solidFill>
              <a:srgbClr val="0A4F57"/>
            </a:solidFill>
          </a:ln>
        </p:spPr>
      </p:pic>
    </p:spTree>
    <p:extLst>
      <p:ext uri="{BB962C8B-B14F-4D97-AF65-F5344CB8AC3E}">
        <p14:creationId xmlns:p14="http://schemas.microsoft.com/office/powerpoint/2010/main" val="3419810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EDC2-3A59-823A-4909-6A4AB91C99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A8A96-DAEF-499A-DCEF-047A0CCA99FA}"/>
              </a:ext>
            </a:extLst>
          </p:cNvPr>
          <p:cNvSpPr>
            <a:spLocks noGrp="1"/>
          </p:cNvSpPr>
          <p:nvPr>
            <p:ph idx="1"/>
          </p:nvPr>
        </p:nvSpPr>
        <p:spPr/>
        <p:txBody>
          <a:bodyPr>
            <a:normAutofit/>
          </a:bodyPr>
          <a:lstStyle/>
          <a:p>
            <a:r>
              <a:rPr lang="en-US" sz="1600" dirty="0"/>
              <a:t>There are three “core questions” which are optional, but included as standard for convenience due to frequency of use. They are:</a:t>
            </a:r>
          </a:p>
          <a:p>
            <a:pPr marL="538163" indent="-179388"/>
            <a:r>
              <a:rPr lang="en-US" sz="1600" dirty="0"/>
              <a:t>Ask difficulty rating: A 9-point Likert-type item ranging from “very, very easy” to “very, very difficult”.</a:t>
            </a:r>
          </a:p>
          <a:p>
            <a:pPr marL="538163" indent="-179388"/>
            <a:r>
              <a:rPr lang="en-US" sz="1600" dirty="0"/>
              <a:t>Ask cognitive load rating: A 9-point Likert-type item ranging from “very, very low” to “very, very high”.</a:t>
            </a:r>
          </a:p>
          <a:p>
            <a:pPr marL="538163" indent="-179388"/>
            <a:r>
              <a:rPr lang="en-US" sz="1600" dirty="0"/>
              <a:t>Ask for general open comment: An open text box for commentary on the comparison just made.</a:t>
            </a:r>
          </a:p>
          <a:p>
            <a:r>
              <a:rPr lang="en-US" sz="1600" dirty="0"/>
              <a:t>These can be ticked/unticked to choose whether, on making a comparison, a judge will be presented with any or all of these questions.</a:t>
            </a:r>
          </a:p>
          <a:p>
            <a:pPr marL="0" indent="0">
              <a:buNone/>
            </a:pPr>
            <a:endParaRPr lang="en-US" sz="1600" dirty="0"/>
          </a:p>
        </p:txBody>
      </p:sp>
      <p:sp>
        <p:nvSpPr>
          <p:cNvPr id="2" name="Title 1">
            <a:extLst>
              <a:ext uri="{FF2B5EF4-FFF2-40B4-BE49-F238E27FC236}">
                <a16:creationId xmlns:a16="http://schemas.microsoft.com/office/drawing/2014/main" id="{A3176F1F-8F7D-DA96-F352-CFC6C66E16AF}"/>
              </a:ext>
            </a:extLst>
          </p:cNvPr>
          <p:cNvSpPr>
            <a:spLocks noGrp="1"/>
          </p:cNvSpPr>
          <p:nvPr>
            <p:ph type="title"/>
          </p:nvPr>
        </p:nvSpPr>
        <p:spPr/>
        <p:txBody>
          <a:bodyPr/>
          <a:lstStyle/>
          <a:p>
            <a:r>
              <a:rPr lang="en-US" dirty="0"/>
              <a:t>Setting up an OpenACJ session: Session Options</a:t>
            </a:r>
            <a:endParaRPr lang="en-GB" dirty="0"/>
          </a:p>
        </p:txBody>
      </p:sp>
      <p:pic>
        <p:nvPicPr>
          <p:cNvPr id="6" name="Picture 5">
            <a:extLst>
              <a:ext uri="{FF2B5EF4-FFF2-40B4-BE49-F238E27FC236}">
                <a16:creationId xmlns:a16="http://schemas.microsoft.com/office/drawing/2014/main" id="{9808BA29-4E1A-F3F1-C25E-79A01D5502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58905" y="3912523"/>
            <a:ext cx="3674189" cy="2264440"/>
          </a:xfrm>
          <a:prstGeom prst="rect">
            <a:avLst/>
          </a:prstGeom>
          <a:ln>
            <a:solidFill>
              <a:srgbClr val="0A4F57"/>
            </a:solidFill>
          </a:ln>
        </p:spPr>
      </p:pic>
    </p:spTree>
    <p:extLst>
      <p:ext uri="{BB962C8B-B14F-4D97-AF65-F5344CB8AC3E}">
        <p14:creationId xmlns:p14="http://schemas.microsoft.com/office/powerpoint/2010/main" val="4289671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A121-E8CD-4319-C0C8-5D880225DF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5C518-0678-F438-BECD-C1E2ADAF14F0}"/>
              </a:ext>
            </a:extLst>
          </p:cNvPr>
          <p:cNvSpPr>
            <a:spLocks noGrp="1"/>
          </p:cNvSpPr>
          <p:nvPr>
            <p:ph idx="1"/>
          </p:nvPr>
        </p:nvSpPr>
        <p:spPr/>
        <p:txBody>
          <a:bodyPr>
            <a:normAutofit/>
          </a:bodyPr>
          <a:lstStyle/>
          <a:p>
            <a:r>
              <a:rPr lang="en-US" sz="1600" dirty="0"/>
              <a:t>If you would prefer to include your own bespoke questions after each comparison, you can use the panel “Custom Question Builder” to add either open text or Likert-type questions.</a:t>
            </a:r>
          </a:p>
          <a:p>
            <a:r>
              <a:rPr lang="en-US" sz="1600" dirty="0"/>
              <a:t>You must include a prompt for both types of questions.</a:t>
            </a:r>
          </a:p>
          <a:p>
            <a:r>
              <a:rPr lang="en-US" sz="1600" dirty="0"/>
              <a:t>For Likert-type questions, you can have between 2 and 9 response options, and choose whether to include labels for the options or not.</a:t>
            </a:r>
          </a:p>
          <a:p>
            <a:pPr marL="0" indent="0">
              <a:buNone/>
            </a:pPr>
            <a:endParaRPr lang="en-US" sz="1600" dirty="0"/>
          </a:p>
        </p:txBody>
      </p:sp>
      <p:sp>
        <p:nvSpPr>
          <p:cNvPr id="2" name="Title 1">
            <a:extLst>
              <a:ext uri="{FF2B5EF4-FFF2-40B4-BE49-F238E27FC236}">
                <a16:creationId xmlns:a16="http://schemas.microsoft.com/office/drawing/2014/main" id="{719D0717-84B2-7839-819F-661624C2D48E}"/>
              </a:ext>
            </a:extLst>
          </p:cNvPr>
          <p:cNvSpPr>
            <a:spLocks noGrp="1"/>
          </p:cNvSpPr>
          <p:nvPr>
            <p:ph type="title"/>
          </p:nvPr>
        </p:nvSpPr>
        <p:spPr/>
        <p:txBody>
          <a:bodyPr/>
          <a:lstStyle/>
          <a:p>
            <a:r>
              <a:rPr lang="en-US" dirty="0"/>
              <a:t>Setting up an OpenACJ session: Session Options</a:t>
            </a:r>
            <a:endParaRPr lang="en-GB" dirty="0"/>
          </a:p>
        </p:txBody>
      </p:sp>
      <p:pic>
        <p:nvPicPr>
          <p:cNvPr id="6" name="Picture 5">
            <a:extLst>
              <a:ext uri="{FF2B5EF4-FFF2-40B4-BE49-F238E27FC236}">
                <a16:creationId xmlns:a16="http://schemas.microsoft.com/office/drawing/2014/main" id="{CC5D4F47-DD41-F232-B767-F996C433F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19423" y="3326187"/>
            <a:ext cx="6353154" cy="2770094"/>
          </a:xfrm>
          <a:prstGeom prst="rect">
            <a:avLst/>
          </a:prstGeom>
          <a:ln>
            <a:solidFill>
              <a:srgbClr val="0A4F57"/>
            </a:solidFill>
          </a:ln>
        </p:spPr>
      </p:pic>
    </p:spTree>
    <p:extLst>
      <p:ext uri="{BB962C8B-B14F-4D97-AF65-F5344CB8AC3E}">
        <p14:creationId xmlns:p14="http://schemas.microsoft.com/office/powerpoint/2010/main" val="1859610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70CD-F5DB-B0A5-9C01-7E09C095C9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9A281-94AD-0A42-A35E-BCAEE7685051}"/>
              </a:ext>
            </a:extLst>
          </p:cNvPr>
          <p:cNvSpPr>
            <a:spLocks noGrp="1"/>
          </p:cNvSpPr>
          <p:nvPr>
            <p:ph idx="1"/>
          </p:nvPr>
        </p:nvSpPr>
        <p:spPr/>
        <p:txBody>
          <a:bodyPr>
            <a:normAutofit/>
          </a:bodyPr>
          <a:lstStyle/>
          <a:p>
            <a:r>
              <a:rPr lang="en-US" sz="1800" dirty="0"/>
              <a:t>For the purpose of this guide, the “Ask for general open comment” question, and a custom Likert-type question with two options (“Yes” and “No”) asking “Was this comparison easy?” have been added.</a:t>
            </a:r>
          </a:p>
          <a:p>
            <a:pPr marL="0" indent="0">
              <a:buNone/>
            </a:pPr>
            <a:endParaRPr lang="en-US" sz="1800" dirty="0"/>
          </a:p>
        </p:txBody>
      </p:sp>
      <p:sp>
        <p:nvSpPr>
          <p:cNvPr id="2" name="Title 1">
            <a:extLst>
              <a:ext uri="{FF2B5EF4-FFF2-40B4-BE49-F238E27FC236}">
                <a16:creationId xmlns:a16="http://schemas.microsoft.com/office/drawing/2014/main" id="{D318AB28-83E5-B1E6-ADDA-649BE9BBBFCF}"/>
              </a:ext>
            </a:extLst>
          </p:cNvPr>
          <p:cNvSpPr>
            <a:spLocks noGrp="1"/>
          </p:cNvSpPr>
          <p:nvPr>
            <p:ph type="title"/>
          </p:nvPr>
        </p:nvSpPr>
        <p:spPr/>
        <p:txBody>
          <a:bodyPr/>
          <a:lstStyle/>
          <a:p>
            <a:r>
              <a:rPr lang="en-US" dirty="0"/>
              <a:t>Setting up an OpenACJ session: Session Options</a:t>
            </a:r>
            <a:endParaRPr lang="en-GB" dirty="0"/>
          </a:p>
        </p:txBody>
      </p:sp>
      <p:pic>
        <p:nvPicPr>
          <p:cNvPr id="5" name="Picture 4">
            <a:extLst>
              <a:ext uri="{FF2B5EF4-FFF2-40B4-BE49-F238E27FC236}">
                <a16:creationId xmlns:a16="http://schemas.microsoft.com/office/drawing/2014/main" id="{42513EA9-7930-8CB7-BC51-FCACC6271345}"/>
              </a:ext>
            </a:extLst>
          </p:cNvPr>
          <p:cNvPicPr>
            <a:picLocks noChangeAspect="1"/>
          </p:cNvPicPr>
          <p:nvPr/>
        </p:nvPicPr>
        <p:blipFill>
          <a:blip r:embed="rId3"/>
          <a:stretch>
            <a:fillRect/>
          </a:stretch>
        </p:blipFill>
        <p:spPr>
          <a:xfrm>
            <a:off x="1956619" y="2444332"/>
            <a:ext cx="8278761" cy="3734641"/>
          </a:xfrm>
          <a:prstGeom prst="rect">
            <a:avLst/>
          </a:prstGeom>
          <a:ln>
            <a:solidFill>
              <a:srgbClr val="0A4F57"/>
            </a:solidFill>
          </a:ln>
        </p:spPr>
      </p:pic>
      <p:sp>
        <p:nvSpPr>
          <p:cNvPr id="7" name="Arrow: Left 6">
            <a:extLst>
              <a:ext uri="{FF2B5EF4-FFF2-40B4-BE49-F238E27FC236}">
                <a16:creationId xmlns:a16="http://schemas.microsoft.com/office/drawing/2014/main" id="{97607BDE-85FC-FCE5-207B-1C0A28441D58}"/>
              </a:ext>
            </a:extLst>
          </p:cNvPr>
          <p:cNvSpPr/>
          <p:nvPr/>
        </p:nvSpPr>
        <p:spPr>
          <a:xfrm rot="1886061">
            <a:off x="6734392" y="5645783"/>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ED66EC8D-A3F3-F4EE-6ED4-B842A5E39765}"/>
              </a:ext>
            </a:extLst>
          </p:cNvPr>
          <p:cNvSpPr/>
          <p:nvPr/>
        </p:nvSpPr>
        <p:spPr>
          <a:xfrm rot="1886061">
            <a:off x="3247121" y="3200401"/>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3175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BE343-CB61-F5B9-24A3-35A999F4ED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B70EE-58E6-4840-0F50-0D913B24047A}"/>
              </a:ext>
            </a:extLst>
          </p:cNvPr>
          <p:cNvSpPr>
            <a:spLocks noGrp="1"/>
          </p:cNvSpPr>
          <p:nvPr>
            <p:ph idx="1"/>
          </p:nvPr>
        </p:nvSpPr>
        <p:spPr/>
        <p:txBody>
          <a:bodyPr>
            <a:normAutofit/>
          </a:bodyPr>
          <a:lstStyle/>
          <a:p>
            <a:r>
              <a:rPr lang="en-US" sz="1800" dirty="0"/>
              <a:t>When you have decided on any questions that judges will be asked after each comparison, click “Download Session File (.</a:t>
            </a:r>
            <a:r>
              <a:rPr lang="en-US" sz="1800" dirty="0" err="1"/>
              <a:t>rds</a:t>
            </a:r>
            <a:r>
              <a:rPr lang="en-US" sz="1800" dirty="0"/>
              <a:t>)”, which will download a file that judges need to access this specific session, with these specific settings. </a:t>
            </a:r>
          </a:p>
          <a:p>
            <a:r>
              <a:rPr lang="en-US" sz="1800" b="1" u="sng" dirty="0"/>
              <a:t>You must provide each judge with this file.</a:t>
            </a:r>
          </a:p>
          <a:p>
            <a:r>
              <a:rPr lang="en-US" sz="1800" dirty="0"/>
              <a:t>If you decided to change these questions at any time, even during a session, you can return to this screen, edit the questions, re-download the .</a:t>
            </a:r>
            <a:r>
              <a:rPr lang="en-US" sz="1800" dirty="0" err="1"/>
              <a:t>rds</a:t>
            </a:r>
            <a:r>
              <a:rPr lang="en-US" sz="1800" dirty="0"/>
              <a:t> file and provide it to your judges.</a:t>
            </a:r>
          </a:p>
          <a:p>
            <a:pPr marL="0" indent="0">
              <a:buNone/>
            </a:pPr>
            <a:endParaRPr lang="en-US" sz="1800" dirty="0"/>
          </a:p>
        </p:txBody>
      </p:sp>
      <p:sp>
        <p:nvSpPr>
          <p:cNvPr id="2" name="Title 1">
            <a:extLst>
              <a:ext uri="{FF2B5EF4-FFF2-40B4-BE49-F238E27FC236}">
                <a16:creationId xmlns:a16="http://schemas.microsoft.com/office/drawing/2014/main" id="{134D3F73-561A-91A8-4959-4B530FC5443A}"/>
              </a:ext>
            </a:extLst>
          </p:cNvPr>
          <p:cNvSpPr>
            <a:spLocks noGrp="1"/>
          </p:cNvSpPr>
          <p:nvPr>
            <p:ph type="title"/>
          </p:nvPr>
        </p:nvSpPr>
        <p:spPr/>
        <p:txBody>
          <a:bodyPr/>
          <a:lstStyle/>
          <a:p>
            <a:r>
              <a:rPr lang="en-US" dirty="0"/>
              <a:t>Setting up an OpenACJ session: Session Options</a:t>
            </a:r>
            <a:endParaRPr lang="en-GB" dirty="0"/>
          </a:p>
        </p:txBody>
      </p:sp>
      <p:pic>
        <p:nvPicPr>
          <p:cNvPr id="5" name="Picture 4">
            <a:extLst>
              <a:ext uri="{FF2B5EF4-FFF2-40B4-BE49-F238E27FC236}">
                <a16:creationId xmlns:a16="http://schemas.microsoft.com/office/drawing/2014/main" id="{6B4E065A-3F6E-058A-B1E8-E6B55BA515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3471" y="3721331"/>
            <a:ext cx="5065058" cy="2457642"/>
          </a:xfrm>
          <a:prstGeom prst="rect">
            <a:avLst/>
          </a:prstGeom>
          <a:ln>
            <a:solidFill>
              <a:srgbClr val="0A4F57"/>
            </a:solidFill>
          </a:ln>
        </p:spPr>
      </p:pic>
      <p:sp>
        <p:nvSpPr>
          <p:cNvPr id="7" name="Arrow: Left 6">
            <a:extLst>
              <a:ext uri="{FF2B5EF4-FFF2-40B4-BE49-F238E27FC236}">
                <a16:creationId xmlns:a16="http://schemas.microsoft.com/office/drawing/2014/main" id="{E78EEF95-E223-FBC7-A328-B8F255D4C931}"/>
              </a:ext>
            </a:extLst>
          </p:cNvPr>
          <p:cNvSpPr/>
          <p:nvPr/>
        </p:nvSpPr>
        <p:spPr>
          <a:xfrm rot="1886061">
            <a:off x="8464580" y="6045589"/>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4078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DEF5C-D705-2527-7828-BFFAC1845A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BA4EA-1F2E-5A01-5899-9CBF57F16C8E}"/>
              </a:ext>
            </a:extLst>
          </p:cNvPr>
          <p:cNvSpPr>
            <a:spLocks noGrp="1"/>
          </p:cNvSpPr>
          <p:nvPr>
            <p:ph idx="1"/>
          </p:nvPr>
        </p:nvSpPr>
        <p:spPr/>
        <p:txBody>
          <a:bodyPr>
            <a:normAutofit/>
          </a:bodyPr>
          <a:lstStyle/>
          <a:p>
            <a:r>
              <a:rPr lang="en-US" sz="1800" dirty="0"/>
              <a:t>In the final step you must add some initial comparisons to the session. Click the “Queue Control” button at the top.</a:t>
            </a:r>
          </a:p>
          <a:p>
            <a:r>
              <a:rPr lang="en-US" sz="1800" dirty="0"/>
              <a:t>You have two options for adding comparisons, random and manual. It is recommended that you start with random, but you can choose to start with manual.</a:t>
            </a:r>
          </a:p>
        </p:txBody>
      </p:sp>
      <p:sp>
        <p:nvSpPr>
          <p:cNvPr id="2" name="Title 1">
            <a:extLst>
              <a:ext uri="{FF2B5EF4-FFF2-40B4-BE49-F238E27FC236}">
                <a16:creationId xmlns:a16="http://schemas.microsoft.com/office/drawing/2014/main" id="{EFEBDE9F-AC52-2DA3-8468-C2F0DF52F651}"/>
              </a:ext>
            </a:extLst>
          </p:cNvPr>
          <p:cNvSpPr>
            <a:spLocks noGrp="1"/>
          </p:cNvSpPr>
          <p:nvPr>
            <p:ph type="title"/>
          </p:nvPr>
        </p:nvSpPr>
        <p:spPr/>
        <p:txBody>
          <a:bodyPr/>
          <a:lstStyle/>
          <a:p>
            <a:r>
              <a:rPr lang="en-US" dirty="0"/>
              <a:t>Setting up an OpenACJ session: Queue Control</a:t>
            </a:r>
            <a:endParaRPr lang="en-GB" dirty="0"/>
          </a:p>
        </p:txBody>
      </p:sp>
      <p:pic>
        <p:nvPicPr>
          <p:cNvPr id="6" name="Picture 5">
            <a:extLst>
              <a:ext uri="{FF2B5EF4-FFF2-40B4-BE49-F238E27FC236}">
                <a16:creationId xmlns:a16="http://schemas.microsoft.com/office/drawing/2014/main" id="{7DE9FD04-33CD-110E-8818-C2DD19CBBD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36345" y="3018782"/>
            <a:ext cx="9119309" cy="3158181"/>
          </a:xfrm>
          <a:prstGeom prst="rect">
            <a:avLst/>
          </a:prstGeom>
          <a:ln>
            <a:solidFill>
              <a:srgbClr val="0A4F57"/>
            </a:solidFill>
          </a:ln>
        </p:spPr>
      </p:pic>
    </p:spTree>
    <p:extLst>
      <p:ext uri="{BB962C8B-B14F-4D97-AF65-F5344CB8AC3E}">
        <p14:creationId xmlns:p14="http://schemas.microsoft.com/office/powerpoint/2010/main" val="290018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04D7-EF8E-36CC-DAA6-63AEDBC97D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BF3EF-1839-6BB5-D270-5F7EF39B67A4}"/>
              </a:ext>
            </a:extLst>
          </p:cNvPr>
          <p:cNvSpPr>
            <a:spLocks noGrp="1"/>
          </p:cNvSpPr>
          <p:nvPr>
            <p:ph idx="1"/>
          </p:nvPr>
        </p:nvSpPr>
        <p:spPr/>
        <p:txBody>
          <a:bodyPr>
            <a:normAutofit fontScale="92500" lnSpcReduction="10000"/>
          </a:bodyPr>
          <a:lstStyle/>
          <a:p>
            <a:r>
              <a:rPr lang="en-US" sz="1600" dirty="0"/>
              <a:t>Judges can’t make comparisons if there are no comparisons in the queue.</a:t>
            </a:r>
          </a:p>
          <a:p>
            <a:r>
              <a:rPr lang="en-US" sz="1600" dirty="0"/>
              <a:t>The system will automatically generate comparisons using an adaptive algorithm, but to do this, there needs to be some comparisons already made.</a:t>
            </a:r>
          </a:p>
          <a:p>
            <a:r>
              <a:rPr lang="en-US" sz="1600" dirty="0"/>
              <a:t>Specifically, for this algorithm to work, two conditions need to be met:</a:t>
            </a:r>
          </a:p>
          <a:p>
            <a:pPr marL="538163" indent="-179388"/>
            <a:r>
              <a:rPr lang="en-US" sz="1600" dirty="0"/>
              <a:t>1: Every portfolio needs to have been included in at least one comparison.</a:t>
            </a:r>
          </a:p>
          <a:p>
            <a:pPr marL="538163" indent="-179388"/>
            <a:r>
              <a:rPr lang="en-US" sz="1600" dirty="0"/>
              <a:t>2: Every portfolio needs to be linked, either directly or indirectly, through comparisons.</a:t>
            </a:r>
          </a:p>
          <a:p>
            <a:r>
              <a:rPr lang="en-US" sz="1600" dirty="0"/>
              <a:t>For example, suppose there were four portfolios included, called P1, P2, P3, and P4.</a:t>
            </a:r>
          </a:p>
          <a:p>
            <a:r>
              <a:rPr lang="en-US" sz="1600" dirty="0"/>
              <a:t>If P1 and P2 were compared, they are now directly linked, and if P3 and P4 were compared, they are now also directly linked.</a:t>
            </a:r>
          </a:p>
          <a:p>
            <a:r>
              <a:rPr lang="en-US" sz="1600" dirty="0"/>
              <a:t>However, with just these two comparisons, there is no link between P1 and P2, and P3 and P4.</a:t>
            </a:r>
          </a:p>
          <a:p>
            <a:r>
              <a:rPr lang="en-US" sz="1600" dirty="0"/>
              <a:t>If P2 and P3 are compared, all four portfolios are now linked directly in sequence P1 → P2, P2 → P3, P3 → P4.</a:t>
            </a:r>
          </a:p>
          <a:p>
            <a:r>
              <a:rPr lang="en-US" sz="1600" dirty="0"/>
              <a:t>This also means that, for example, although they were not compared P1 is indirectly linked to P3 through P2. So with these three comparisons, the four portfolios can be linked. </a:t>
            </a:r>
          </a:p>
          <a:p>
            <a:r>
              <a:rPr lang="en-US" sz="1600" dirty="0"/>
              <a:t>If, for an OpenACJ session, there were many portfolios, while it might be easy to manually ensure that all portfolios are involved in at least one comparison, there is a higher possibility of mistakenly missing a link in defining the initial comparisons manually. While you can choose to do this, at least if you decide to begin with random comparisons, when you generate any number of random rounds, the system ensures both of these conditions are met.</a:t>
            </a:r>
          </a:p>
        </p:txBody>
      </p:sp>
      <p:sp>
        <p:nvSpPr>
          <p:cNvPr id="2" name="Title 1">
            <a:extLst>
              <a:ext uri="{FF2B5EF4-FFF2-40B4-BE49-F238E27FC236}">
                <a16:creationId xmlns:a16="http://schemas.microsoft.com/office/drawing/2014/main" id="{E17BB6EA-532B-79B8-68E1-6BDA54742483}"/>
              </a:ext>
            </a:extLst>
          </p:cNvPr>
          <p:cNvSpPr>
            <a:spLocks noGrp="1"/>
          </p:cNvSpPr>
          <p:nvPr>
            <p:ph type="title"/>
          </p:nvPr>
        </p:nvSpPr>
        <p:spPr/>
        <p:txBody>
          <a:bodyPr/>
          <a:lstStyle/>
          <a:p>
            <a:r>
              <a:rPr lang="en-US" dirty="0"/>
              <a:t>Setting up an OpenACJ session: Queue Control</a:t>
            </a:r>
            <a:endParaRPr lang="en-GB" dirty="0"/>
          </a:p>
        </p:txBody>
      </p:sp>
    </p:spTree>
    <p:extLst>
      <p:ext uri="{BB962C8B-B14F-4D97-AF65-F5344CB8AC3E}">
        <p14:creationId xmlns:p14="http://schemas.microsoft.com/office/powerpoint/2010/main" val="3171585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5CD3-0663-3E63-BE27-60BBAA5D5A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750DF-B997-1055-1F47-03BFB4FCC4CD}"/>
              </a:ext>
            </a:extLst>
          </p:cNvPr>
          <p:cNvSpPr>
            <a:spLocks noGrp="1"/>
          </p:cNvSpPr>
          <p:nvPr>
            <p:ph idx="1"/>
          </p:nvPr>
        </p:nvSpPr>
        <p:spPr>
          <a:xfrm>
            <a:off x="658368" y="1825625"/>
            <a:ext cx="5437632" cy="4351338"/>
          </a:xfrm>
        </p:spPr>
        <p:txBody>
          <a:bodyPr>
            <a:normAutofit/>
          </a:bodyPr>
          <a:lstStyle/>
          <a:p>
            <a:r>
              <a:rPr lang="en-US" sz="1600" dirty="0"/>
              <a:t>To add random comparisons to the queue, you do so by adding a number of “rounds”. In a single round, each portfolio is included in one comparison. So if you have 20 portfolios, one round will equal 10 comparisons, in which each portfolio is compared with one other portfolio, completely at random.</a:t>
            </a:r>
          </a:p>
          <a:p>
            <a:r>
              <a:rPr lang="en-US" sz="1600" dirty="0"/>
              <a:t>Random rounds have no relation to previous rounds, so it is possible that the same portfolios could be compared with each other in multiple rounds.</a:t>
            </a:r>
          </a:p>
          <a:p>
            <a:r>
              <a:rPr lang="en-US" sz="1600" dirty="0"/>
              <a:t>It is common in ACJ to begin with 6 random rounds.</a:t>
            </a:r>
          </a:p>
          <a:p>
            <a:r>
              <a:rPr lang="en-US" sz="1600" dirty="0"/>
              <a:t>Regardless of how many rounds you choose, the system will generate that number of rounds, and review the linkages between portfolios. If it turns out that not all portfolios are linked, either directly or indirectly, then additional comparisons will be added to ensure all portfolios are linked.</a:t>
            </a:r>
          </a:p>
          <a:p>
            <a:endParaRPr lang="en-US" sz="1600" dirty="0"/>
          </a:p>
        </p:txBody>
      </p:sp>
      <p:sp>
        <p:nvSpPr>
          <p:cNvPr id="2" name="Title 1">
            <a:extLst>
              <a:ext uri="{FF2B5EF4-FFF2-40B4-BE49-F238E27FC236}">
                <a16:creationId xmlns:a16="http://schemas.microsoft.com/office/drawing/2014/main" id="{ECB30BBA-9BB2-62B2-7B75-E4C4EDA3D366}"/>
              </a:ext>
            </a:extLst>
          </p:cNvPr>
          <p:cNvSpPr>
            <a:spLocks noGrp="1"/>
          </p:cNvSpPr>
          <p:nvPr>
            <p:ph type="title"/>
          </p:nvPr>
        </p:nvSpPr>
        <p:spPr/>
        <p:txBody>
          <a:bodyPr/>
          <a:lstStyle/>
          <a:p>
            <a:r>
              <a:rPr lang="en-US" dirty="0"/>
              <a:t>Setting up an OpenACJ session: Queue Control</a:t>
            </a:r>
            <a:endParaRPr lang="en-GB" dirty="0"/>
          </a:p>
        </p:txBody>
      </p:sp>
      <p:pic>
        <p:nvPicPr>
          <p:cNvPr id="6" name="Picture 5">
            <a:extLst>
              <a:ext uri="{FF2B5EF4-FFF2-40B4-BE49-F238E27FC236}">
                <a16:creationId xmlns:a16="http://schemas.microsoft.com/office/drawing/2014/main" id="{376F5AE9-DF26-8E5D-36BA-2835993ED9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0253" y="2626660"/>
            <a:ext cx="5253379" cy="2754538"/>
          </a:xfrm>
          <a:prstGeom prst="rect">
            <a:avLst/>
          </a:prstGeom>
          <a:ln>
            <a:solidFill>
              <a:srgbClr val="0A4F57"/>
            </a:solidFill>
          </a:ln>
        </p:spPr>
      </p:pic>
      <p:sp>
        <p:nvSpPr>
          <p:cNvPr id="4" name="Arrow: Left 3">
            <a:extLst>
              <a:ext uri="{FF2B5EF4-FFF2-40B4-BE49-F238E27FC236}">
                <a16:creationId xmlns:a16="http://schemas.microsoft.com/office/drawing/2014/main" id="{42E85855-08B3-7017-0E94-1E1F240169F1}"/>
              </a:ext>
            </a:extLst>
          </p:cNvPr>
          <p:cNvSpPr/>
          <p:nvPr/>
        </p:nvSpPr>
        <p:spPr>
          <a:xfrm rot="1886061">
            <a:off x="6653709" y="3772695"/>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3375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74A1-8F4C-EA58-C033-66D8468874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BA0452-5628-3568-BED7-1B51BD5F671B}"/>
              </a:ext>
            </a:extLst>
          </p:cNvPr>
          <p:cNvSpPr>
            <a:spLocks noGrp="1"/>
          </p:cNvSpPr>
          <p:nvPr>
            <p:ph idx="1"/>
          </p:nvPr>
        </p:nvSpPr>
        <p:spPr/>
        <p:txBody>
          <a:bodyPr>
            <a:normAutofit/>
          </a:bodyPr>
          <a:lstStyle/>
          <a:p>
            <a:r>
              <a:rPr lang="en-US" sz="2000" dirty="0"/>
              <a:t>Before adding any comparisons to the queue, random or manual, you can see in your Google Sheet in the “queue” tab that there are no comparisons yet.</a:t>
            </a:r>
          </a:p>
        </p:txBody>
      </p:sp>
      <p:sp>
        <p:nvSpPr>
          <p:cNvPr id="2" name="Title 1">
            <a:extLst>
              <a:ext uri="{FF2B5EF4-FFF2-40B4-BE49-F238E27FC236}">
                <a16:creationId xmlns:a16="http://schemas.microsoft.com/office/drawing/2014/main" id="{3C763572-4765-C7BA-70DB-4B0001DDC234}"/>
              </a:ext>
            </a:extLst>
          </p:cNvPr>
          <p:cNvSpPr>
            <a:spLocks noGrp="1"/>
          </p:cNvSpPr>
          <p:nvPr>
            <p:ph type="title"/>
          </p:nvPr>
        </p:nvSpPr>
        <p:spPr/>
        <p:txBody>
          <a:bodyPr/>
          <a:lstStyle/>
          <a:p>
            <a:r>
              <a:rPr lang="en-US" dirty="0"/>
              <a:t>Setting up an OpenACJ session: Queue Control</a:t>
            </a:r>
            <a:endParaRPr lang="en-GB" dirty="0"/>
          </a:p>
        </p:txBody>
      </p:sp>
      <p:pic>
        <p:nvPicPr>
          <p:cNvPr id="5" name="Picture 4">
            <a:extLst>
              <a:ext uri="{FF2B5EF4-FFF2-40B4-BE49-F238E27FC236}">
                <a16:creationId xmlns:a16="http://schemas.microsoft.com/office/drawing/2014/main" id="{38064B74-6B6C-087F-B1E8-1DF6434BA7A0}"/>
              </a:ext>
            </a:extLst>
          </p:cNvPr>
          <p:cNvPicPr>
            <a:picLocks noChangeAspect="1"/>
          </p:cNvPicPr>
          <p:nvPr/>
        </p:nvPicPr>
        <p:blipFill>
          <a:blip r:embed="rId3"/>
          <a:stretch>
            <a:fillRect/>
          </a:stretch>
        </p:blipFill>
        <p:spPr>
          <a:xfrm>
            <a:off x="1894888" y="3429000"/>
            <a:ext cx="8402223" cy="2457793"/>
          </a:xfrm>
          <a:prstGeom prst="rect">
            <a:avLst/>
          </a:prstGeom>
          <a:ln>
            <a:solidFill>
              <a:srgbClr val="0A4F57"/>
            </a:solidFill>
          </a:ln>
        </p:spPr>
      </p:pic>
    </p:spTree>
    <p:extLst>
      <p:ext uri="{BB962C8B-B14F-4D97-AF65-F5344CB8AC3E}">
        <p14:creationId xmlns:p14="http://schemas.microsoft.com/office/powerpoint/2010/main" val="147262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A7E676-EC84-6015-E37B-6C503662893B}"/>
              </a:ext>
            </a:extLst>
          </p:cNvPr>
          <p:cNvSpPr>
            <a:spLocks noGrp="1"/>
          </p:cNvSpPr>
          <p:nvPr>
            <p:ph type="subTitle" idx="1"/>
          </p:nvPr>
        </p:nvSpPr>
        <p:spPr/>
        <p:txBody>
          <a:bodyPr/>
          <a:lstStyle/>
          <a:p>
            <a:r>
              <a:rPr lang="en-GB" dirty="0"/>
              <a:t>Initial preparations</a:t>
            </a:r>
          </a:p>
        </p:txBody>
      </p:sp>
      <p:sp>
        <p:nvSpPr>
          <p:cNvPr id="3" name="Text Placeholder 2">
            <a:extLst>
              <a:ext uri="{FF2B5EF4-FFF2-40B4-BE49-F238E27FC236}">
                <a16:creationId xmlns:a16="http://schemas.microsoft.com/office/drawing/2014/main" id="{53A1F4FF-9A75-EBD5-2047-647D4B6DE209}"/>
              </a:ext>
            </a:extLst>
          </p:cNvPr>
          <p:cNvSpPr>
            <a:spLocks noGrp="1"/>
          </p:cNvSpPr>
          <p:nvPr>
            <p:ph type="body" sz="quarter" idx="10"/>
          </p:nvPr>
        </p:nvSpPr>
        <p:spPr/>
        <p:txBody>
          <a:bodyPr/>
          <a:lstStyle/>
          <a:p>
            <a:r>
              <a:rPr lang="en-US" dirty="0" err="1"/>
              <a:t>Organising</a:t>
            </a:r>
            <a:r>
              <a:rPr lang="en-US" dirty="0"/>
              <a:t> your portfolios</a:t>
            </a:r>
            <a:endParaRPr lang="en-GB" dirty="0"/>
          </a:p>
        </p:txBody>
      </p:sp>
    </p:spTree>
    <p:extLst>
      <p:ext uri="{BB962C8B-B14F-4D97-AF65-F5344CB8AC3E}">
        <p14:creationId xmlns:p14="http://schemas.microsoft.com/office/powerpoint/2010/main" val="469889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4308-9649-5E47-58EE-C6C9837F80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364F6-4BD7-7C02-3DB1-355187E18E7B}"/>
              </a:ext>
            </a:extLst>
          </p:cNvPr>
          <p:cNvSpPr>
            <a:spLocks noGrp="1"/>
          </p:cNvSpPr>
          <p:nvPr>
            <p:ph idx="1"/>
          </p:nvPr>
        </p:nvSpPr>
        <p:spPr/>
        <p:txBody>
          <a:bodyPr>
            <a:normAutofit/>
          </a:bodyPr>
          <a:lstStyle/>
          <a:p>
            <a:r>
              <a:rPr lang="en-US" sz="1600" dirty="0"/>
              <a:t>Now, two random rounds were added.</a:t>
            </a:r>
          </a:p>
          <a:p>
            <a:pPr lvl="1"/>
            <a:r>
              <a:rPr lang="en-US" sz="1200" dirty="0"/>
              <a:t>Note that the “round” column in the excel sheet describes the type of round (1 = random) rather than the number of the round. </a:t>
            </a:r>
          </a:p>
          <a:p>
            <a:r>
              <a:rPr lang="en-US" sz="1600" dirty="0"/>
              <a:t>While there are 6 portfolios, the two “rounds” should have been 3 comparisons each, but after making those 6 comparisons, the system added a 7</a:t>
            </a:r>
            <a:r>
              <a:rPr lang="en-US" sz="1600" baseline="30000" dirty="0"/>
              <a:t>th</a:t>
            </a:r>
            <a:r>
              <a:rPr lang="en-US" sz="1600" dirty="0"/>
              <a:t> to ensure fully connectivity.</a:t>
            </a:r>
          </a:p>
        </p:txBody>
      </p:sp>
      <p:sp>
        <p:nvSpPr>
          <p:cNvPr id="2" name="Title 1">
            <a:extLst>
              <a:ext uri="{FF2B5EF4-FFF2-40B4-BE49-F238E27FC236}">
                <a16:creationId xmlns:a16="http://schemas.microsoft.com/office/drawing/2014/main" id="{DA3161D7-2237-4684-8270-8C27A25168BC}"/>
              </a:ext>
            </a:extLst>
          </p:cNvPr>
          <p:cNvSpPr>
            <a:spLocks noGrp="1"/>
          </p:cNvSpPr>
          <p:nvPr>
            <p:ph type="title"/>
          </p:nvPr>
        </p:nvSpPr>
        <p:spPr/>
        <p:txBody>
          <a:bodyPr/>
          <a:lstStyle/>
          <a:p>
            <a:r>
              <a:rPr lang="en-US" dirty="0"/>
              <a:t>Setting up an OpenACJ session: Queue Control</a:t>
            </a:r>
            <a:endParaRPr lang="en-GB" dirty="0"/>
          </a:p>
        </p:txBody>
      </p:sp>
      <p:pic>
        <p:nvPicPr>
          <p:cNvPr id="5" name="Picture 4">
            <a:extLst>
              <a:ext uri="{FF2B5EF4-FFF2-40B4-BE49-F238E27FC236}">
                <a16:creationId xmlns:a16="http://schemas.microsoft.com/office/drawing/2014/main" id="{A3629E84-2FFA-39CB-E8AF-7FB0785E46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09385" y="3429000"/>
            <a:ext cx="6173228" cy="2457793"/>
          </a:xfrm>
          <a:prstGeom prst="rect">
            <a:avLst/>
          </a:prstGeom>
          <a:ln>
            <a:solidFill>
              <a:srgbClr val="0A4F57"/>
            </a:solidFill>
          </a:ln>
        </p:spPr>
      </p:pic>
    </p:spTree>
    <p:extLst>
      <p:ext uri="{BB962C8B-B14F-4D97-AF65-F5344CB8AC3E}">
        <p14:creationId xmlns:p14="http://schemas.microsoft.com/office/powerpoint/2010/main" val="3474267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C151-3AB7-2829-DBCE-2BAB5E3B08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D9517-DD4F-CF7A-4770-FA61C726C0B1}"/>
              </a:ext>
            </a:extLst>
          </p:cNvPr>
          <p:cNvSpPr>
            <a:spLocks noGrp="1"/>
          </p:cNvSpPr>
          <p:nvPr>
            <p:ph idx="1"/>
          </p:nvPr>
        </p:nvSpPr>
        <p:spPr/>
        <p:txBody>
          <a:bodyPr>
            <a:normAutofit/>
          </a:bodyPr>
          <a:lstStyle/>
          <a:p>
            <a:r>
              <a:rPr lang="en-US" sz="1600" dirty="0"/>
              <a:t>Every pair receives a unique </a:t>
            </a:r>
            <a:r>
              <a:rPr lang="en-US" sz="1600" dirty="0" err="1"/>
              <a:t>pair_id</a:t>
            </a:r>
            <a:r>
              <a:rPr lang="en-US" sz="1600" dirty="0"/>
              <a:t> to help manage the data.</a:t>
            </a:r>
          </a:p>
          <a:p>
            <a:r>
              <a:rPr lang="en-US" sz="1600" dirty="0"/>
              <a:t>Portfolio a and b describe the portfolio shown on the left (a) and right (b) for the judge in each comparison.</a:t>
            </a:r>
          </a:p>
          <a:p>
            <a:r>
              <a:rPr lang="en-US" sz="1600" dirty="0"/>
              <a:t>The status showing as “open” means that the comparison has not yet been made.</a:t>
            </a:r>
          </a:p>
          <a:p>
            <a:r>
              <a:rPr lang="en-US" sz="1600" dirty="0" err="1"/>
              <a:t>Judge_id</a:t>
            </a:r>
            <a:r>
              <a:rPr lang="en-US" sz="1600" dirty="0"/>
              <a:t> will eventually show the name of the judge the comparison was assigned to, once they start to make any particular comparison.</a:t>
            </a:r>
          </a:p>
          <a:p>
            <a:r>
              <a:rPr lang="en-US" sz="1600" dirty="0"/>
              <a:t>Created and updated at times will show the time the comparison was generated in the queue, and the time the comparison was made.</a:t>
            </a:r>
          </a:p>
        </p:txBody>
      </p:sp>
      <p:sp>
        <p:nvSpPr>
          <p:cNvPr id="2" name="Title 1">
            <a:extLst>
              <a:ext uri="{FF2B5EF4-FFF2-40B4-BE49-F238E27FC236}">
                <a16:creationId xmlns:a16="http://schemas.microsoft.com/office/drawing/2014/main" id="{3861EFE3-F5EF-4ABC-760E-05458E834664}"/>
              </a:ext>
            </a:extLst>
          </p:cNvPr>
          <p:cNvSpPr>
            <a:spLocks noGrp="1"/>
          </p:cNvSpPr>
          <p:nvPr>
            <p:ph type="title"/>
          </p:nvPr>
        </p:nvSpPr>
        <p:spPr/>
        <p:txBody>
          <a:bodyPr/>
          <a:lstStyle/>
          <a:p>
            <a:r>
              <a:rPr lang="en-US" dirty="0"/>
              <a:t>Setting up an OpenACJ session: Queue Control</a:t>
            </a:r>
            <a:endParaRPr lang="en-GB" dirty="0"/>
          </a:p>
        </p:txBody>
      </p:sp>
      <p:pic>
        <p:nvPicPr>
          <p:cNvPr id="5" name="Picture 4">
            <a:extLst>
              <a:ext uri="{FF2B5EF4-FFF2-40B4-BE49-F238E27FC236}">
                <a16:creationId xmlns:a16="http://schemas.microsoft.com/office/drawing/2014/main" id="{1B63D80A-A760-10E7-2C05-5B2844CC3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15563" y="3962971"/>
            <a:ext cx="5560874" cy="2213992"/>
          </a:xfrm>
          <a:prstGeom prst="rect">
            <a:avLst/>
          </a:prstGeom>
          <a:ln>
            <a:solidFill>
              <a:srgbClr val="0A4F57"/>
            </a:solidFill>
          </a:ln>
        </p:spPr>
      </p:pic>
    </p:spTree>
    <p:extLst>
      <p:ext uri="{BB962C8B-B14F-4D97-AF65-F5344CB8AC3E}">
        <p14:creationId xmlns:p14="http://schemas.microsoft.com/office/powerpoint/2010/main" val="1812770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A97D-6F96-A0E5-4199-D765E1CF65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58BB3-8DFD-B496-26F2-88283E20AC7F}"/>
              </a:ext>
            </a:extLst>
          </p:cNvPr>
          <p:cNvSpPr>
            <a:spLocks noGrp="1"/>
          </p:cNvSpPr>
          <p:nvPr>
            <p:ph idx="1"/>
          </p:nvPr>
        </p:nvSpPr>
        <p:spPr/>
        <p:txBody>
          <a:bodyPr>
            <a:normAutofit/>
          </a:bodyPr>
          <a:lstStyle/>
          <a:p>
            <a:r>
              <a:rPr lang="en-US" sz="2000" dirty="0"/>
              <a:t>If, at any time, you wish for specific judges to make any specific comparisons, you can add these to the queue as manual comparisons.</a:t>
            </a:r>
          </a:p>
          <a:p>
            <a:r>
              <a:rPr lang="en-US" sz="2000" dirty="0"/>
              <a:t>Choosing Portfolio A and B specifies which will be shown on the left (A) and right (B).</a:t>
            </a:r>
          </a:p>
          <a:p>
            <a:r>
              <a:rPr lang="en-US" sz="2000" dirty="0"/>
              <a:t>The target judge can be a specific judge, any judge (i.e., it just joins the queue), or pushed to all judges so every judge will be shown that comparison as next in their own queue.</a:t>
            </a:r>
          </a:p>
        </p:txBody>
      </p:sp>
      <p:sp>
        <p:nvSpPr>
          <p:cNvPr id="2" name="Title 1">
            <a:extLst>
              <a:ext uri="{FF2B5EF4-FFF2-40B4-BE49-F238E27FC236}">
                <a16:creationId xmlns:a16="http://schemas.microsoft.com/office/drawing/2014/main" id="{928A4343-B1F9-D3AB-4AD6-98AE77B5400B}"/>
              </a:ext>
            </a:extLst>
          </p:cNvPr>
          <p:cNvSpPr>
            <a:spLocks noGrp="1"/>
          </p:cNvSpPr>
          <p:nvPr>
            <p:ph type="title"/>
          </p:nvPr>
        </p:nvSpPr>
        <p:spPr/>
        <p:txBody>
          <a:bodyPr/>
          <a:lstStyle/>
          <a:p>
            <a:r>
              <a:rPr lang="en-US" dirty="0"/>
              <a:t>Setting up an OpenACJ session: Queue Control</a:t>
            </a:r>
            <a:endParaRPr lang="en-GB" dirty="0"/>
          </a:p>
        </p:txBody>
      </p:sp>
      <p:pic>
        <p:nvPicPr>
          <p:cNvPr id="5" name="Picture 4">
            <a:extLst>
              <a:ext uri="{FF2B5EF4-FFF2-40B4-BE49-F238E27FC236}">
                <a16:creationId xmlns:a16="http://schemas.microsoft.com/office/drawing/2014/main" id="{EB1A3677-5EFA-13F6-441C-2CB1D96BCA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41058" y="3530476"/>
            <a:ext cx="5109884" cy="2673382"/>
          </a:xfrm>
          <a:prstGeom prst="rect">
            <a:avLst/>
          </a:prstGeom>
          <a:ln>
            <a:solidFill>
              <a:srgbClr val="0A4F57"/>
            </a:solidFill>
          </a:ln>
        </p:spPr>
      </p:pic>
    </p:spTree>
    <p:extLst>
      <p:ext uri="{BB962C8B-B14F-4D97-AF65-F5344CB8AC3E}">
        <p14:creationId xmlns:p14="http://schemas.microsoft.com/office/powerpoint/2010/main" val="2513977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786C-0E77-6BFD-AF81-DD30FB432B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3CCC4-2FA3-07C3-B194-F17C8243A543}"/>
              </a:ext>
            </a:extLst>
          </p:cNvPr>
          <p:cNvSpPr>
            <a:spLocks noGrp="1"/>
          </p:cNvSpPr>
          <p:nvPr>
            <p:ph idx="1"/>
          </p:nvPr>
        </p:nvSpPr>
        <p:spPr/>
        <p:txBody>
          <a:bodyPr>
            <a:normAutofit/>
          </a:bodyPr>
          <a:lstStyle/>
          <a:p>
            <a:r>
              <a:rPr lang="en-US" sz="2000" dirty="0"/>
              <a:t>Manual comparisons are defined as round = 999. Here, you can see that added to the queue were:</a:t>
            </a:r>
          </a:p>
          <a:p>
            <a:pPr marL="538163" indent="-179388"/>
            <a:r>
              <a:rPr lang="en-US" sz="1800" dirty="0"/>
              <a:t>A comparison between portfolios 1 and 2, open to any judge.</a:t>
            </a:r>
          </a:p>
          <a:p>
            <a:pPr marL="538163" indent="-179388"/>
            <a:r>
              <a:rPr lang="en-US" sz="1800" dirty="0"/>
              <a:t>A comparison between portfolios 3 and 4, specifically assigned to judge 1.</a:t>
            </a:r>
          </a:p>
          <a:p>
            <a:pPr marL="538163" indent="-179388"/>
            <a:r>
              <a:rPr lang="en-US" sz="1800" dirty="0"/>
              <a:t>Comparisons between portfolios 5 and 5 pushed to all judges.</a:t>
            </a:r>
          </a:p>
        </p:txBody>
      </p:sp>
      <p:sp>
        <p:nvSpPr>
          <p:cNvPr id="2" name="Title 1">
            <a:extLst>
              <a:ext uri="{FF2B5EF4-FFF2-40B4-BE49-F238E27FC236}">
                <a16:creationId xmlns:a16="http://schemas.microsoft.com/office/drawing/2014/main" id="{7A8BAEA2-C99C-45F7-995D-60BD5FF10AF3}"/>
              </a:ext>
            </a:extLst>
          </p:cNvPr>
          <p:cNvSpPr>
            <a:spLocks noGrp="1"/>
          </p:cNvSpPr>
          <p:nvPr>
            <p:ph type="title"/>
          </p:nvPr>
        </p:nvSpPr>
        <p:spPr/>
        <p:txBody>
          <a:bodyPr/>
          <a:lstStyle/>
          <a:p>
            <a:r>
              <a:rPr lang="en-US" dirty="0"/>
              <a:t>Setting up an OpenACJ session: Queue Control</a:t>
            </a:r>
            <a:endParaRPr lang="en-GB" dirty="0"/>
          </a:p>
        </p:txBody>
      </p:sp>
      <p:pic>
        <p:nvPicPr>
          <p:cNvPr id="5" name="Picture 4">
            <a:extLst>
              <a:ext uri="{FF2B5EF4-FFF2-40B4-BE49-F238E27FC236}">
                <a16:creationId xmlns:a16="http://schemas.microsoft.com/office/drawing/2014/main" id="{7AD4BE3E-8FFA-499C-4D33-93A14A7894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9298" y="3584264"/>
            <a:ext cx="4593403" cy="2673382"/>
          </a:xfrm>
          <a:prstGeom prst="rect">
            <a:avLst/>
          </a:prstGeom>
          <a:ln>
            <a:solidFill>
              <a:srgbClr val="0A4F57"/>
            </a:solidFill>
          </a:ln>
        </p:spPr>
      </p:pic>
    </p:spTree>
    <p:extLst>
      <p:ext uri="{BB962C8B-B14F-4D97-AF65-F5344CB8AC3E}">
        <p14:creationId xmlns:p14="http://schemas.microsoft.com/office/powerpoint/2010/main" val="1283355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3E103-7F73-07C9-DEA9-BCFEEB6050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6B217-1582-0881-3D36-2C3E337B115A}"/>
              </a:ext>
            </a:extLst>
          </p:cNvPr>
          <p:cNvSpPr>
            <a:spLocks noGrp="1"/>
          </p:cNvSpPr>
          <p:nvPr>
            <p:ph idx="1"/>
          </p:nvPr>
        </p:nvSpPr>
        <p:spPr/>
        <p:txBody>
          <a:bodyPr>
            <a:normAutofit/>
          </a:bodyPr>
          <a:lstStyle/>
          <a:p>
            <a:r>
              <a:rPr lang="en-US" sz="2000" dirty="0"/>
              <a:t>Once you have added an initial set of comparisons to the queue, you can now launch the session by sending each judge the .</a:t>
            </a:r>
            <a:r>
              <a:rPr lang="en-US" sz="2000" dirty="0" err="1"/>
              <a:t>rds</a:t>
            </a:r>
            <a:r>
              <a:rPr lang="en-US" sz="2000" dirty="0"/>
              <a:t> file and their unique password.</a:t>
            </a:r>
            <a:endParaRPr lang="en-US" sz="1800" dirty="0"/>
          </a:p>
        </p:txBody>
      </p:sp>
      <p:sp>
        <p:nvSpPr>
          <p:cNvPr id="2" name="Title 1">
            <a:extLst>
              <a:ext uri="{FF2B5EF4-FFF2-40B4-BE49-F238E27FC236}">
                <a16:creationId xmlns:a16="http://schemas.microsoft.com/office/drawing/2014/main" id="{7B18D1FD-5FF8-CB78-B91D-EB2832D43F42}"/>
              </a:ext>
            </a:extLst>
          </p:cNvPr>
          <p:cNvSpPr>
            <a:spLocks noGrp="1"/>
          </p:cNvSpPr>
          <p:nvPr>
            <p:ph type="title"/>
          </p:nvPr>
        </p:nvSpPr>
        <p:spPr/>
        <p:txBody>
          <a:bodyPr/>
          <a:lstStyle/>
          <a:p>
            <a:r>
              <a:rPr lang="en-US" dirty="0"/>
              <a:t>Setting up an OpenACJ session: Launching the session</a:t>
            </a:r>
            <a:endParaRPr lang="en-GB" dirty="0"/>
          </a:p>
        </p:txBody>
      </p:sp>
      <p:graphicFrame>
        <p:nvGraphicFramePr>
          <p:cNvPr id="4" name="Table 3">
            <a:extLst>
              <a:ext uri="{FF2B5EF4-FFF2-40B4-BE49-F238E27FC236}">
                <a16:creationId xmlns:a16="http://schemas.microsoft.com/office/drawing/2014/main" id="{9E5A3BF5-DB9B-483F-4E43-CC0FB4BC99E6}"/>
              </a:ext>
            </a:extLst>
          </p:cNvPr>
          <p:cNvGraphicFramePr>
            <a:graphicFrameLocks noGrp="1"/>
          </p:cNvGraphicFramePr>
          <p:nvPr>
            <p:extLst>
              <p:ext uri="{D42A27DB-BD31-4B8C-83A1-F6EECF244321}">
                <p14:modId xmlns:p14="http://schemas.microsoft.com/office/powerpoint/2010/main" val="2918194273"/>
              </p:ext>
            </p:extLst>
          </p:nvPr>
        </p:nvGraphicFramePr>
        <p:xfrm>
          <a:off x="655320" y="2575362"/>
          <a:ext cx="10881360" cy="3505200"/>
        </p:xfrm>
        <a:graphic>
          <a:graphicData uri="http://schemas.openxmlformats.org/drawingml/2006/table">
            <a:tbl>
              <a:tblPr firstRow="1" bandRow="1">
                <a:tableStyleId>{5C22544A-7EE6-4342-B048-85BDC9FD1C3A}</a:tableStyleId>
              </a:tblPr>
              <a:tblGrid>
                <a:gridCol w="9462785">
                  <a:extLst>
                    <a:ext uri="{9D8B030D-6E8A-4147-A177-3AD203B41FA5}">
                      <a16:colId xmlns:a16="http://schemas.microsoft.com/office/drawing/2014/main" val="904269660"/>
                    </a:ext>
                  </a:extLst>
                </a:gridCol>
                <a:gridCol w="1418575">
                  <a:extLst>
                    <a:ext uri="{9D8B030D-6E8A-4147-A177-3AD203B41FA5}">
                      <a16:colId xmlns:a16="http://schemas.microsoft.com/office/drawing/2014/main" val="4193568700"/>
                    </a:ext>
                  </a:extLst>
                </a:gridCol>
              </a:tblGrid>
              <a:tr h="370840">
                <a:tc>
                  <a:txBody>
                    <a:bodyPr/>
                    <a:lstStyle/>
                    <a:p>
                      <a:r>
                        <a:rPr lang="en-GB" dirty="0"/>
                        <a:t>Item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tc>
                  <a:txBody>
                    <a:bodyPr/>
                    <a:lstStyle/>
                    <a:p>
                      <a:pPr algn="ctr"/>
                      <a:r>
                        <a:rPr lang="en-GB" dirty="0"/>
                        <a:t>Complete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4F57"/>
                    </a:solidFill>
                  </a:tcPr>
                </a:tc>
                <a:extLst>
                  <a:ext uri="{0D108BD9-81ED-4DB2-BD59-A6C34878D82A}">
                    <a16:rowId xmlns:a16="http://schemas.microsoft.com/office/drawing/2014/main" val="715539704"/>
                  </a:ext>
                </a:extLst>
              </a:tr>
              <a:tr h="370840">
                <a:tc>
                  <a:txBody>
                    <a:bodyPr/>
                    <a:lstStyle/>
                    <a:p>
                      <a:r>
                        <a:rPr lang="en-GB" dirty="0">
                          <a:solidFill>
                            <a:schemeClr val="tx1"/>
                          </a:solidFill>
                        </a:rPr>
                        <a:t>Connected an OpenACJ session to your Google Sheet with the .</a:t>
                      </a:r>
                      <a:r>
                        <a:rPr lang="en-GB" dirty="0" err="1">
                          <a:solidFill>
                            <a:schemeClr val="tx1"/>
                          </a:solidFill>
                        </a:rPr>
                        <a:t>json</a:t>
                      </a:r>
                      <a:r>
                        <a:rPr lang="en-GB" dirty="0">
                          <a:solidFill>
                            <a:schemeClr val="tx1"/>
                          </a:solidFill>
                        </a:rPr>
                        <a:t> key file and Google Sheet sharing link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2819137"/>
                  </a:ext>
                </a:extLst>
              </a:tr>
              <a:tr h="370840">
                <a:tc>
                  <a:txBody>
                    <a:bodyPr/>
                    <a:lstStyle/>
                    <a:p>
                      <a:r>
                        <a:rPr lang="en-GB" dirty="0">
                          <a:solidFill>
                            <a:schemeClr val="tx1"/>
                          </a:solidFill>
                          <a:sym typeface="Wingdings" panose="05000000000000000000" pitchFamily="2" charset="2"/>
                        </a:rPr>
                        <a:t>Uploaded the list of portfolios and links, and clicked “Save” to add to the Google Sheet</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7707368"/>
                  </a:ext>
                </a:extLst>
              </a:tr>
              <a:tr h="370840">
                <a:tc>
                  <a:txBody>
                    <a:bodyPr/>
                    <a:lstStyle/>
                    <a:p>
                      <a:r>
                        <a:rPr lang="en-GB" dirty="0">
                          <a:solidFill>
                            <a:schemeClr val="tx1"/>
                          </a:solidFill>
                          <a:sym typeface="Wingdings" panose="05000000000000000000" pitchFamily="2" charset="2"/>
                        </a:rPr>
                        <a:t>Uploaded the list of judges and generated unique passwords</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7365036"/>
                  </a:ext>
                </a:extLst>
              </a:tr>
              <a:tr h="370840">
                <a:tc>
                  <a:txBody>
                    <a:bodyPr/>
                    <a:lstStyle/>
                    <a:p>
                      <a:r>
                        <a:rPr lang="en-GB" dirty="0">
                          <a:solidFill>
                            <a:schemeClr val="tx1"/>
                          </a:solidFill>
                          <a:sym typeface="Wingdings" panose="05000000000000000000" pitchFamily="2" charset="2"/>
                        </a:rPr>
                        <a:t>Added any questions you want judges to be asked after comparisons</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5037572"/>
                  </a:ext>
                </a:extLst>
              </a:tr>
              <a:tr h="370840">
                <a:tc>
                  <a:txBody>
                    <a:bodyPr/>
                    <a:lstStyle/>
                    <a:p>
                      <a:r>
                        <a:rPr lang="en-GB" dirty="0">
                          <a:solidFill>
                            <a:schemeClr val="tx1"/>
                          </a:solidFill>
                          <a:sym typeface="Wingdings" panose="05000000000000000000" pitchFamily="2" charset="2"/>
                        </a:rPr>
                        <a:t>Downloaded the .</a:t>
                      </a:r>
                      <a:r>
                        <a:rPr lang="en-GB" dirty="0" err="1">
                          <a:solidFill>
                            <a:schemeClr val="tx1"/>
                          </a:solidFill>
                          <a:sym typeface="Wingdings" panose="05000000000000000000" pitchFamily="2" charset="2"/>
                        </a:rPr>
                        <a:t>rds</a:t>
                      </a:r>
                      <a:r>
                        <a:rPr lang="en-GB" dirty="0">
                          <a:solidFill>
                            <a:schemeClr val="tx1"/>
                          </a:solidFill>
                          <a:sym typeface="Wingdings" panose="05000000000000000000" pitchFamily="2" charset="2"/>
                        </a:rPr>
                        <a:t> session file</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2790748"/>
                  </a:ext>
                </a:extLst>
              </a:tr>
              <a:tr h="370840">
                <a:tc>
                  <a:txBody>
                    <a:bodyPr/>
                    <a:lstStyle/>
                    <a:p>
                      <a:r>
                        <a:rPr lang="en-GB" dirty="0">
                          <a:solidFill>
                            <a:schemeClr val="tx1"/>
                          </a:solidFill>
                          <a:sym typeface="Wingdings" panose="05000000000000000000" pitchFamily="2" charset="2"/>
                        </a:rPr>
                        <a:t>Added initial comparisons to the queue either by random generation or manually (ensuring all portfolios are “linked” directly or indirectly)</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357009"/>
                  </a:ext>
                </a:extLst>
              </a:tr>
              <a:tr h="370840">
                <a:tc>
                  <a:txBody>
                    <a:bodyPr/>
                    <a:lstStyle/>
                    <a:p>
                      <a:r>
                        <a:rPr lang="en-GB" dirty="0">
                          <a:solidFill>
                            <a:schemeClr val="tx1"/>
                          </a:solidFill>
                          <a:sym typeface="Wingdings" panose="05000000000000000000" pitchFamily="2" charset="2"/>
                        </a:rPr>
                        <a:t>Sent each judge the .</a:t>
                      </a:r>
                      <a:r>
                        <a:rPr lang="en-GB" dirty="0" err="1">
                          <a:solidFill>
                            <a:schemeClr val="tx1"/>
                          </a:solidFill>
                          <a:sym typeface="Wingdings" panose="05000000000000000000" pitchFamily="2" charset="2"/>
                        </a:rPr>
                        <a:t>rds</a:t>
                      </a:r>
                      <a:r>
                        <a:rPr lang="en-GB" dirty="0">
                          <a:solidFill>
                            <a:schemeClr val="tx1"/>
                          </a:solidFill>
                          <a:sym typeface="Wingdings" panose="05000000000000000000" pitchFamily="2" charset="2"/>
                        </a:rPr>
                        <a:t> file and their own private password</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577426"/>
                  </a:ext>
                </a:extLst>
              </a:tr>
            </a:tbl>
          </a:graphicData>
        </a:graphic>
      </p:graphicFrame>
    </p:spTree>
    <p:extLst>
      <p:ext uri="{BB962C8B-B14F-4D97-AF65-F5344CB8AC3E}">
        <p14:creationId xmlns:p14="http://schemas.microsoft.com/office/powerpoint/2010/main" val="3517706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2FF9A-26C4-4650-6E79-4153ED6D50EC}"/>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F797A159-D341-0B41-1983-400486873E99}"/>
              </a:ext>
            </a:extLst>
          </p:cNvPr>
          <p:cNvSpPr>
            <a:spLocks noGrp="1"/>
          </p:cNvSpPr>
          <p:nvPr>
            <p:ph type="subTitle" idx="1"/>
          </p:nvPr>
        </p:nvSpPr>
        <p:spPr/>
        <p:txBody>
          <a:bodyPr/>
          <a:lstStyle/>
          <a:p>
            <a:r>
              <a:rPr lang="en-GB" dirty="0"/>
              <a:t>The judge experience</a:t>
            </a:r>
          </a:p>
        </p:txBody>
      </p:sp>
      <p:sp>
        <p:nvSpPr>
          <p:cNvPr id="3" name="Text Placeholder 2">
            <a:extLst>
              <a:ext uri="{FF2B5EF4-FFF2-40B4-BE49-F238E27FC236}">
                <a16:creationId xmlns:a16="http://schemas.microsoft.com/office/drawing/2014/main" id="{E7D88DAB-44D8-0080-BD7E-E6F4CE09CC50}"/>
              </a:ext>
            </a:extLst>
          </p:cNvPr>
          <p:cNvSpPr>
            <a:spLocks noGrp="1"/>
          </p:cNvSpPr>
          <p:nvPr>
            <p:ph type="body" sz="quarter" idx="10"/>
          </p:nvPr>
        </p:nvSpPr>
        <p:spPr/>
        <p:txBody>
          <a:bodyPr/>
          <a:lstStyle/>
          <a:p>
            <a:r>
              <a:rPr lang="en-US" dirty="0"/>
              <a:t>Making comparisons in OpenACJ</a:t>
            </a:r>
            <a:endParaRPr lang="en-GB" dirty="0"/>
          </a:p>
        </p:txBody>
      </p:sp>
    </p:spTree>
    <p:extLst>
      <p:ext uri="{BB962C8B-B14F-4D97-AF65-F5344CB8AC3E}">
        <p14:creationId xmlns:p14="http://schemas.microsoft.com/office/powerpoint/2010/main" val="151788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8BB47-DDF8-C615-771C-123FDAE09B6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971F597-7C5A-C50C-5365-5669AF4E512B}"/>
              </a:ext>
            </a:extLst>
          </p:cNvPr>
          <p:cNvPicPr>
            <a:picLocks noChangeAspect="1"/>
          </p:cNvPicPr>
          <p:nvPr/>
        </p:nvPicPr>
        <p:blipFill>
          <a:blip r:embed="rId2"/>
          <a:stretch>
            <a:fillRect/>
          </a:stretch>
        </p:blipFill>
        <p:spPr>
          <a:xfrm>
            <a:off x="3203638" y="2695491"/>
            <a:ext cx="5784724" cy="3481472"/>
          </a:xfrm>
          <a:prstGeom prst="rect">
            <a:avLst/>
          </a:prstGeom>
          <a:ln>
            <a:solidFill>
              <a:srgbClr val="0A4F57"/>
            </a:solidFill>
          </a:ln>
        </p:spPr>
      </p:pic>
      <p:sp>
        <p:nvSpPr>
          <p:cNvPr id="2" name="Title 1">
            <a:extLst>
              <a:ext uri="{FF2B5EF4-FFF2-40B4-BE49-F238E27FC236}">
                <a16:creationId xmlns:a16="http://schemas.microsoft.com/office/drawing/2014/main" id="{437F2A3A-8382-9542-DAE0-FA4BA6E00F4C}"/>
              </a:ext>
            </a:extLst>
          </p:cNvPr>
          <p:cNvSpPr>
            <a:spLocks noGrp="1"/>
          </p:cNvSpPr>
          <p:nvPr>
            <p:ph type="title"/>
          </p:nvPr>
        </p:nvSpPr>
        <p:spPr/>
        <p:txBody>
          <a:bodyPr/>
          <a:lstStyle/>
          <a:p>
            <a:r>
              <a:rPr lang="en-US" dirty="0"/>
              <a:t>The judge experience</a:t>
            </a:r>
            <a:endParaRPr lang="en-GB" dirty="0"/>
          </a:p>
        </p:txBody>
      </p:sp>
      <p:sp>
        <p:nvSpPr>
          <p:cNvPr id="3" name="Content Placeholder 2">
            <a:extLst>
              <a:ext uri="{FF2B5EF4-FFF2-40B4-BE49-F238E27FC236}">
                <a16:creationId xmlns:a16="http://schemas.microsoft.com/office/drawing/2014/main" id="{5D2CA515-C278-709A-B73E-40329F3FB01E}"/>
              </a:ext>
            </a:extLst>
          </p:cNvPr>
          <p:cNvSpPr>
            <a:spLocks noGrp="1"/>
          </p:cNvSpPr>
          <p:nvPr>
            <p:ph idx="1"/>
          </p:nvPr>
        </p:nvSpPr>
        <p:spPr/>
        <p:txBody>
          <a:bodyPr>
            <a:normAutofit/>
          </a:bodyPr>
          <a:lstStyle/>
          <a:p>
            <a:r>
              <a:rPr lang="en-US" sz="2000" dirty="0"/>
              <a:t>Judges should go to the OpenACJ webpage and click “Launch app”.</a:t>
            </a:r>
          </a:p>
          <a:p>
            <a:r>
              <a:rPr lang="en-US" sz="2000" dirty="0"/>
              <a:t>If the app has not been used in the previous 48 hours, it can take 1-2 minutes to load on its first use.</a:t>
            </a:r>
          </a:p>
        </p:txBody>
      </p:sp>
      <p:sp>
        <p:nvSpPr>
          <p:cNvPr id="5" name="Arrow: Left 4">
            <a:extLst>
              <a:ext uri="{FF2B5EF4-FFF2-40B4-BE49-F238E27FC236}">
                <a16:creationId xmlns:a16="http://schemas.microsoft.com/office/drawing/2014/main" id="{26D35E97-0FD1-8344-C0F1-5EBC0786F296}"/>
              </a:ext>
            </a:extLst>
          </p:cNvPr>
          <p:cNvSpPr/>
          <p:nvPr/>
        </p:nvSpPr>
        <p:spPr>
          <a:xfrm rot="1886061">
            <a:off x="6639889" y="5354704"/>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767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1F435-44A5-8BE4-B46E-ACDBE478E75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A89E0A6-F615-5B79-1932-BE3361F105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60230" y="2695491"/>
            <a:ext cx="4671540" cy="3481472"/>
          </a:xfrm>
          <a:prstGeom prst="rect">
            <a:avLst/>
          </a:prstGeom>
          <a:ln>
            <a:solidFill>
              <a:srgbClr val="0A4F57"/>
            </a:solidFill>
          </a:ln>
        </p:spPr>
      </p:pic>
      <p:sp>
        <p:nvSpPr>
          <p:cNvPr id="2" name="Title 1">
            <a:extLst>
              <a:ext uri="{FF2B5EF4-FFF2-40B4-BE49-F238E27FC236}">
                <a16:creationId xmlns:a16="http://schemas.microsoft.com/office/drawing/2014/main" id="{95FC54FB-BC01-9F2B-DCFC-DF73F48D9852}"/>
              </a:ext>
            </a:extLst>
          </p:cNvPr>
          <p:cNvSpPr>
            <a:spLocks noGrp="1"/>
          </p:cNvSpPr>
          <p:nvPr>
            <p:ph type="title"/>
          </p:nvPr>
        </p:nvSpPr>
        <p:spPr/>
        <p:txBody>
          <a:bodyPr/>
          <a:lstStyle/>
          <a:p>
            <a:r>
              <a:rPr lang="en-US" dirty="0"/>
              <a:t>The judge experience</a:t>
            </a:r>
            <a:endParaRPr lang="en-GB" dirty="0"/>
          </a:p>
        </p:txBody>
      </p:sp>
      <p:sp>
        <p:nvSpPr>
          <p:cNvPr id="3" name="Content Placeholder 2">
            <a:extLst>
              <a:ext uri="{FF2B5EF4-FFF2-40B4-BE49-F238E27FC236}">
                <a16:creationId xmlns:a16="http://schemas.microsoft.com/office/drawing/2014/main" id="{33BF2C93-F307-DF0E-7213-7B9B6A1A1895}"/>
              </a:ext>
            </a:extLst>
          </p:cNvPr>
          <p:cNvSpPr>
            <a:spLocks noGrp="1"/>
          </p:cNvSpPr>
          <p:nvPr>
            <p:ph idx="1"/>
          </p:nvPr>
        </p:nvSpPr>
        <p:spPr/>
        <p:txBody>
          <a:bodyPr>
            <a:normAutofit/>
          </a:bodyPr>
          <a:lstStyle/>
          <a:p>
            <a:r>
              <a:rPr lang="en-US" sz="1800" dirty="0"/>
              <a:t>Judges should upload the .</a:t>
            </a:r>
            <a:r>
              <a:rPr lang="en-US" sz="1800" dirty="0" err="1"/>
              <a:t>rds</a:t>
            </a:r>
            <a:r>
              <a:rPr lang="en-US" sz="1800" dirty="0"/>
              <a:t> session file you provided them (which is the same for each judge)</a:t>
            </a:r>
          </a:p>
          <a:p>
            <a:r>
              <a:rPr lang="en-US" sz="1800" dirty="0"/>
              <a:t>They should also enter their own access code which you provided them (which is unique for each judge).</a:t>
            </a:r>
          </a:p>
        </p:txBody>
      </p:sp>
      <p:sp>
        <p:nvSpPr>
          <p:cNvPr id="5" name="Arrow: Left 4">
            <a:extLst>
              <a:ext uri="{FF2B5EF4-FFF2-40B4-BE49-F238E27FC236}">
                <a16:creationId xmlns:a16="http://schemas.microsoft.com/office/drawing/2014/main" id="{571CFEBB-FF76-4A00-1FCC-34EC515F4F7E}"/>
              </a:ext>
            </a:extLst>
          </p:cNvPr>
          <p:cNvSpPr/>
          <p:nvPr/>
        </p:nvSpPr>
        <p:spPr>
          <a:xfrm rot="1886061">
            <a:off x="5734452" y="4207628"/>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Left 3">
            <a:extLst>
              <a:ext uri="{FF2B5EF4-FFF2-40B4-BE49-F238E27FC236}">
                <a16:creationId xmlns:a16="http://schemas.microsoft.com/office/drawing/2014/main" id="{90BD3C9E-8E57-FB18-3D17-0A2649831AE5}"/>
              </a:ext>
            </a:extLst>
          </p:cNvPr>
          <p:cNvSpPr/>
          <p:nvPr/>
        </p:nvSpPr>
        <p:spPr>
          <a:xfrm rot="1886061">
            <a:off x="5734452" y="4725662"/>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4737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128C-9B36-5754-33BC-2DC15845F51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87CBCDA-11A4-3ECD-F9E7-A8E670C3D7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9206" y="4001294"/>
            <a:ext cx="10813587" cy="1507000"/>
          </a:xfrm>
          <a:prstGeom prst="rect">
            <a:avLst/>
          </a:prstGeom>
          <a:ln>
            <a:solidFill>
              <a:srgbClr val="0A4F57"/>
            </a:solidFill>
          </a:ln>
        </p:spPr>
      </p:pic>
      <p:sp>
        <p:nvSpPr>
          <p:cNvPr id="2" name="Title 1">
            <a:extLst>
              <a:ext uri="{FF2B5EF4-FFF2-40B4-BE49-F238E27FC236}">
                <a16:creationId xmlns:a16="http://schemas.microsoft.com/office/drawing/2014/main" id="{7B75698B-9C0F-6FA1-C572-B4F5B5580435}"/>
              </a:ext>
            </a:extLst>
          </p:cNvPr>
          <p:cNvSpPr>
            <a:spLocks noGrp="1"/>
          </p:cNvSpPr>
          <p:nvPr>
            <p:ph type="title"/>
          </p:nvPr>
        </p:nvSpPr>
        <p:spPr/>
        <p:txBody>
          <a:bodyPr/>
          <a:lstStyle/>
          <a:p>
            <a:r>
              <a:rPr lang="en-US" dirty="0"/>
              <a:t>The judge experience</a:t>
            </a:r>
            <a:endParaRPr lang="en-GB" dirty="0"/>
          </a:p>
        </p:txBody>
      </p:sp>
      <p:sp>
        <p:nvSpPr>
          <p:cNvPr id="3" name="Content Placeholder 2">
            <a:extLst>
              <a:ext uri="{FF2B5EF4-FFF2-40B4-BE49-F238E27FC236}">
                <a16:creationId xmlns:a16="http://schemas.microsoft.com/office/drawing/2014/main" id="{355CE171-DE67-BA8C-6E28-4139CDC585B1}"/>
              </a:ext>
            </a:extLst>
          </p:cNvPr>
          <p:cNvSpPr>
            <a:spLocks noGrp="1"/>
          </p:cNvSpPr>
          <p:nvPr>
            <p:ph idx="1"/>
          </p:nvPr>
        </p:nvSpPr>
        <p:spPr/>
        <p:txBody>
          <a:bodyPr>
            <a:normAutofit/>
          </a:bodyPr>
          <a:lstStyle/>
          <a:p>
            <a:r>
              <a:rPr lang="en-US" sz="2000" dirty="0"/>
              <a:t>When they log in, they will see their “name” in the top left, which is what was listed in the Excel sheet containing the judge list.</a:t>
            </a:r>
          </a:p>
          <a:p>
            <a:r>
              <a:rPr lang="en-US" sz="2000" dirty="0"/>
              <a:t>They will also see a button to begin the next comparison.</a:t>
            </a:r>
          </a:p>
          <a:p>
            <a:r>
              <a:rPr lang="en-US" sz="2000" dirty="0"/>
              <a:t>Clicking this button will pull the next comparison in the queue which is either assigned to that judge (priority) or if none are assigned to that judge, the next available open comparison.</a:t>
            </a:r>
          </a:p>
        </p:txBody>
      </p:sp>
    </p:spTree>
    <p:extLst>
      <p:ext uri="{BB962C8B-B14F-4D97-AF65-F5344CB8AC3E}">
        <p14:creationId xmlns:p14="http://schemas.microsoft.com/office/powerpoint/2010/main" val="1317761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F653-C830-505C-8C0D-6C7BCE566C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6E63A-FD54-264E-84CF-4BC3969FBB1C}"/>
              </a:ext>
            </a:extLst>
          </p:cNvPr>
          <p:cNvSpPr>
            <a:spLocks noGrp="1"/>
          </p:cNvSpPr>
          <p:nvPr>
            <p:ph idx="1"/>
          </p:nvPr>
        </p:nvSpPr>
        <p:spPr/>
        <p:txBody>
          <a:bodyPr>
            <a:normAutofit/>
          </a:bodyPr>
          <a:lstStyle/>
          <a:p>
            <a:r>
              <a:rPr lang="en-US" sz="2000" dirty="0"/>
              <a:t>Looking at the queue, the next assigned comparison to Judge01 is between portfolios 3 and 4, and is paid ID no. 9.</a:t>
            </a:r>
            <a:endParaRPr lang="en-US" sz="1800" dirty="0"/>
          </a:p>
        </p:txBody>
      </p:sp>
      <p:sp>
        <p:nvSpPr>
          <p:cNvPr id="2" name="Title 1">
            <a:extLst>
              <a:ext uri="{FF2B5EF4-FFF2-40B4-BE49-F238E27FC236}">
                <a16:creationId xmlns:a16="http://schemas.microsoft.com/office/drawing/2014/main" id="{630AC5F3-A44A-04F0-0DFC-9EA76614725B}"/>
              </a:ext>
            </a:extLst>
          </p:cNvPr>
          <p:cNvSpPr>
            <a:spLocks noGrp="1"/>
          </p:cNvSpPr>
          <p:nvPr>
            <p:ph type="title"/>
          </p:nvPr>
        </p:nvSpPr>
        <p:spPr/>
        <p:txBody>
          <a:bodyPr/>
          <a:lstStyle/>
          <a:p>
            <a:r>
              <a:rPr lang="en-US" dirty="0"/>
              <a:t>The judge experience</a:t>
            </a:r>
            <a:endParaRPr lang="en-GB" dirty="0"/>
          </a:p>
        </p:txBody>
      </p:sp>
      <p:pic>
        <p:nvPicPr>
          <p:cNvPr id="5" name="Picture 4">
            <a:extLst>
              <a:ext uri="{FF2B5EF4-FFF2-40B4-BE49-F238E27FC236}">
                <a16:creationId xmlns:a16="http://schemas.microsoft.com/office/drawing/2014/main" id="{F35BB12E-577C-3C22-CACB-008000E734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38112" y="2581835"/>
            <a:ext cx="6315776" cy="3675811"/>
          </a:xfrm>
          <a:prstGeom prst="rect">
            <a:avLst/>
          </a:prstGeom>
          <a:ln>
            <a:solidFill>
              <a:srgbClr val="0A4F57"/>
            </a:solidFill>
          </a:ln>
        </p:spPr>
      </p:pic>
    </p:spTree>
    <p:extLst>
      <p:ext uri="{BB962C8B-B14F-4D97-AF65-F5344CB8AC3E}">
        <p14:creationId xmlns:p14="http://schemas.microsoft.com/office/powerpoint/2010/main" val="180441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7D3E2-AB42-D74B-AD0D-792309429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55F6F-352F-63F3-6E7B-49605CB64648}"/>
              </a:ext>
            </a:extLst>
          </p:cNvPr>
          <p:cNvSpPr>
            <a:spLocks noGrp="1"/>
          </p:cNvSpPr>
          <p:nvPr>
            <p:ph type="title"/>
          </p:nvPr>
        </p:nvSpPr>
        <p:spPr/>
        <p:txBody>
          <a:bodyPr/>
          <a:lstStyle/>
          <a:p>
            <a:r>
              <a:rPr lang="en-US" dirty="0"/>
              <a:t>Preparing your portfolios</a:t>
            </a:r>
            <a:endParaRPr lang="en-GB" dirty="0"/>
          </a:p>
        </p:txBody>
      </p:sp>
      <p:sp>
        <p:nvSpPr>
          <p:cNvPr id="3" name="Content Placeholder 2">
            <a:extLst>
              <a:ext uri="{FF2B5EF4-FFF2-40B4-BE49-F238E27FC236}">
                <a16:creationId xmlns:a16="http://schemas.microsoft.com/office/drawing/2014/main" id="{6FC250EB-FBAB-883F-BDF3-2DD8CBD3B7A1}"/>
              </a:ext>
            </a:extLst>
          </p:cNvPr>
          <p:cNvSpPr>
            <a:spLocks noGrp="1"/>
          </p:cNvSpPr>
          <p:nvPr>
            <p:ph idx="1"/>
          </p:nvPr>
        </p:nvSpPr>
        <p:spPr/>
        <p:txBody>
          <a:bodyPr>
            <a:normAutofit/>
          </a:bodyPr>
          <a:lstStyle/>
          <a:p>
            <a:r>
              <a:rPr lang="en-US" sz="2000" dirty="0"/>
              <a:t>Pieces of work for assessment, or “portfolios”, in OpenACJ should be </a:t>
            </a:r>
            <a:r>
              <a:rPr lang="en-US" sz="2000" dirty="0" err="1"/>
              <a:t>digitised</a:t>
            </a:r>
            <a:r>
              <a:rPr lang="en-US" sz="2000" dirty="0"/>
              <a:t>.</a:t>
            </a:r>
          </a:p>
          <a:p>
            <a:r>
              <a:rPr lang="en-US" sz="2000" dirty="0"/>
              <a:t>The platform supports several file formats, including .pdf, .docx, .pptx and .jpg files.</a:t>
            </a:r>
          </a:p>
          <a:p>
            <a:r>
              <a:rPr lang="en-US" sz="2000" dirty="0"/>
              <a:t>For this guide, Google slides (.</a:t>
            </a:r>
            <a:r>
              <a:rPr lang="en-US" sz="2000" dirty="0" err="1"/>
              <a:t>gslides</a:t>
            </a:r>
            <a:r>
              <a:rPr lang="en-US" sz="2000" dirty="0"/>
              <a:t>) will be used.</a:t>
            </a:r>
          </a:p>
          <a:p>
            <a:endParaRPr lang="en-US" sz="2000" dirty="0"/>
          </a:p>
          <a:p>
            <a:r>
              <a:rPr lang="en-US" sz="2000" dirty="0"/>
              <a:t>Each portfolio should have its own file, as OpenACJ will present files in pairs.</a:t>
            </a:r>
          </a:p>
        </p:txBody>
      </p:sp>
    </p:spTree>
    <p:extLst>
      <p:ext uri="{BB962C8B-B14F-4D97-AF65-F5344CB8AC3E}">
        <p14:creationId xmlns:p14="http://schemas.microsoft.com/office/powerpoint/2010/main" val="770944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00DBC-3533-2AFA-FD55-32781AC779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4F1D8-BC2C-D6C0-1B6D-8066315EC181}"/>
              </a:ext>
            </a:extLst>
          </p:cNvPr>
          <p:cNvSpPr>
            <a:spLocks noGrp="1"/>
          </p:cNvSpPr>
          <p:nvPr>
            <p:ph idx="1"/>
          </p:nvPr>
        </p:nvSpPr>
        <p:spPr/>
        <p:txBody>
          <a:bodyPr>
            <a:normAutofit/>
          </a:bodyPr>
          <a:lstStyle/>
          <a:p>
            <a:r>
              <a:rPr lang="en-US" sz="2000" dirty="0"/>
              <a:t>When the judge selects to start the next comparison, that is pulled from the queue.</a:t>
            </a:r>
            <a:endParaRPr lang="en-US" sz="1800" dirty="0"/>
          </a:p>
        </p:txBody>
      </p:sp>
      <p:sp>
        <p:nvSpPr>
          <p:cNvPr id="2" name="Title 1">
            <a:extLst>
              <a:ext uri="{FF2B5EF4-FFF2-40B4-BE49-F238E27FC236}">
                <a16:creationId xmlns:a16="http://schemas.microsoft.com/office/drawing/2014/main" id="{FD5D88ED-96F5-31DF-7B54-773A7F4E88AA}"/>
              </a:ext>
            </a:extLst>
          </p:cNvPr>
          <p:cNvSpPr>
            <a:spLocks noGrp="1"/>
          </p:cNvSpPr>
          <p:nvPr>
            <p:ph type="title"/>
          </p:nvPr>
        </p:nvSpPr>
        <p:spPr/>
        <p:txBody>
          <a:bodyPr/>
          <a:lstStyle/>
          <a:p>
            <a:r>
              <a:rPr lang="en-US" dirty="0"/>
              <a:t>The judge experience</a:t>
            </a:r>
            <a:endParaRPr lang="en-GB" dirty="0"/>
          </a:p>
        </p:txBody>
      </p:sp>
      <p:pic>
        <p:nvPicPr>
          <p:cNvPr id="6" name="Picture 5">
            <a:extLst>
              <a:ext uri="{FF2B5EF4-FFF2-40B4-BE49-F238E27FC236}">
                <a16:creationId xmlns:a16="http://schemas.microsoft.com/office/drawing/2014/main" id="{2CA38727-C786-690F-52C0-419D74B951DE}"/>
              </a:ext>
            </a:extLst>
          </p:cNvPr>
          <p:cNvPicPr>
            <a:picLocks noChangeAspect="1"/>
          </p:cNvPicPr>
          <p:nvPr/>
        </p:nvPicPr>
        <p:blipFill>
          <a:blip r:embed="rId3"/>
          <a:stretch>
            <a:fillRect/>
          </a:stretch>
        </p:blipFill>
        <p:spPr>
          <a:xfrm>
            <a:off x="2123673" y="2355435"/>
            <a:ext cx="7944654" cy="3739455"/>
          </a:xfrm>
          <a:prstGeom prst="rect">
            <a:avLst/>
          </a:prstGeom>
          <a:ln>
            <a:solidFill>
              <a:srgbClr val="0A4F57"/>
            </a:solidFill>
          </a:ln>
        </p:spPr>
      </p:pic>
    </p:spTree>
    <p:extLst>
      <p:ext uri="{BB962C8B-B14F-4D97-AF65-F5344CB8AC3E}">
        <p14:creationId xmlns:p14="http://schemas.microsoft.com/office/powerpoint/2010/main" val="2846266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7E1D-BE72-5BD1-4A2F-D4B745E5A7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2E637-6DB5-632E-5152-9A06148EC0ED}"/>
              </a:ext>
            </a:extLst>
          </p:cNvPr>
          <p:cNvSpPr>
            <a:spLocks noGrp="1"/>
          </p:cNvSpPr>
          <p:nvPr>
            <p:ph idx="1"/>
          </p:nvPr>
        </p:nvSpPr>
        <p:spPr/>
        <p:txBody>
          <a:bodyPr>
            <a:normAutofit/>
          </a:bodyPr>
          <a:lstStyle/>
          <a:p>
            <a:r>
              <a:rPr lang="en-US" sz="2000" dirty="0"/>
              <a:t>On making the comparison, the questions previously selected or designed will appear for the judge.</a:t>
            </a:r>
          </a:p>
          <a:p>
            <a:r>
              <a:rPr lang="en-US" sz="2000" dirty="0"/>
              <a:t>Once the judge clicks “Save”, they can load their next judgement and continue making comparisons.</a:t>
            </a:r>
            <a:endParaRPr lang="en-US" sz="1800" dirty="0"/>
          </a:p>
        </p:txBody>
      </p:sp>
      <p:sp>
        <p:nvSpPr>
          <p:cNvPr id="2" name="Title 1">
            <a:extLst>
              <a:ext uri="{FF2B5EF4-FFF2-40B4-BE49-F238E27FC236}">
                <a16:creationId xmlns:a16="http://schemas.microsoft.com/office/drawing/2014/main" id="{9CF50012-30FF-A5E1-2E40-F08B6F7DCF85}"/>
              </a:ext>
            </a:extLst>
          </p:cNvPr>
          <p:cNvSpPr>
            <a:spLocks noGrp="1"/>
          </p:cNvSpPr>
          <p:nvPr>
            <p:ph type="title"/>
          </p:nvPr>
        </p:nvSpPr>
        <p:spPr/>
        <p:txBody>
          <a:bodyPr/>
          <a:lstStyle/>
          <a:p>
            <a:r>
              <a:rPr lang="en-US" dirty="0"/>
              <a:t>The judge experience</a:t>
            </a:r>
            <a:endParaRPr lang="en-GB" dirty="0"/>
          </a:p>
        </p:txBody>
      </p:sp>
      <p:pic>
        <p:nvPicPr>
          <p:cNvPr id="6" name="Picture 5">
            <a:extLst>
              <a:ext uri="{FF2B5EF4-FFF2-40B4-BE49-F238E27FC236}">
                <a16:creationId xmlns:a16="http://schemas.microsoft.com/office/drawing/2014/main" id="{AC02DEEC-123F-E3E8-4C9B-13960A8BFD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3818" y="2938335"/>
            <a:ext cx="3584363" cy="3238628"/>
          </a:xfrm>
          <a:prstGeom prst="rect">
            <a:avLst/>
          </a:prstGeom>
          <a:ln>
            <a:solidFill>
              <a:srgbClr val="0A4F57"/>
            </a:solidFill>
          </a:ln>
        </p:spPr>
      </p:pic>
    </p:spTree>
    <p:extLst>
      <p:ext uri="{BB962C8B-B14F-4D97-AF65-F5344CB8AC3E}">
        <p14:creationId xmlns:p14="http://schemas.microsoft.com/office/powerpoint/2010/main" val="1679357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7DCC4-B990-8E2A-FA4D-0FCCFFD3558E}"/>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F5D124BF-7674-5D36-39DA-49345B734DB8}"/>
              </a:ext>
            </a:extLst>
          </p:cNvPr>
          <p:cNvSpPr>
            <a:spLocks noGrp="1"/>
          </p:cNvSpPr>
          <p:nvPr>
            <p:ph type="subTitle" idx="1"/>
          </p:nvPr>
        </p:nvSpPr>
        <p:spPr/>
        <p:txBody>
          <a:bodyPr/>
          <a:lstStyle/>
          <a:p>
            <a:r>
              <a:rPr lang="en-GB" dirty="0"/>
              <a:t>The data and outputs</a:t>
            </a:r>
          </a:p>
        </p:txBody>
      </p:sp>
      <p:sp>
        <p:nvSpPr>
          <p:cNvPr id="3" name="Text Placeholder 2">
            <a:extLst>
              <a:ext uri="{FF2B5EF4-FFF2-40B4-BE49-F238E27FC236}">
                <a16:creationId xmlns:a16="http://schemas.microsoft.com/office/drawing/2014/main" id="{E836E6C0-4DCD-F161-F209-BBBD0A56F96F}"/>
              </a:ext>
            </a:extLst>
          </p:cNvPr>
          <p:cNvSpPr>
            <a:spLocks noGrp="1"/>
          </p:cNvSpPr>
          <p:nvPr>
            <p:ph type="body" sz="quarter" idx="10"/>
          </p:nvPr>
        </p:nvSpPr>
        <p:spPr/>
        <p:txBody>
          <a:bodyPr/>
          <a:lstStyle/>
          <a:p>
            <a:r>
              <a:rPr lang="en-US" dirty="0"/>
              <a:t>What admins can see from an OpenACJ session</a:t>
            </a:r>
            <a:endParaRPr lang="en-GB" dirty="0"/>
          </a:p>
        </p:txBody>
      </p:sp>
    </p:spTree>
    <p:extLst>
      <p:ext uri="{BB962C8B-B14F-4D97-AF65-F5344CB8AC3E}">
        <p14:creationId xmlns:p14="http://schemas.microsoft.com/office/powerpoint/2010/main" val="246511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71B77-5D7D-A3CD-E8F9-44535E5604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8DE2B-B942-2EF7-291D-282A3CF763B3}"/>
              </a:ext>
            </a:extLst>
          </p:cNvPr>
          <p:cNvSpPr>
            <a:spLocks noGrp="1"/>
          </p:cNvSpPr>
          <p:nvPr>
            <p:ph idx="1"/>
          </p:nvPr>
        </p:nvSpPr>
        <p:spPr/>
        <p:txBody>
          <a:bodyPr>
            <a:normAutofit/>
          </a:bodyPr>
          <a:lstStyle/>
          <a:p>
            <a:r>
              <a:rPr lang="en-US" sz="2000" dirty="0"/>
              <a:t>At this point, you can again check your Google Sheet and you will see that, in the queue, this comparison has changed to “completed” and the “updated at” time shows when it was made.</a:t>
            </a:r>
            <a:endParaRPr lang="en-US" sz="1800" dirty="0"/>
          </a:p>
        </p:txBody>
      </p:sp>
      <p:sp>
        <p:nvSpPr>
          <p:cNvPr id="2" name="Title 1">
            <a:extLst>
              <a:ext uri="{FF2B5EF4-FFF2-40B4-BE49-F238E27FC236}">
                <a16:creationId xmlns:a16="http://schemas.microsoft.com/office/drawing/2014/main" id="{684D371A-013F-91A9-6867-A2FD19F1CB9B}"/>
              </a:ext>
            </a:extLst>
          </p:cNvPr>
          <p:cNvSpPr>
            <a:spLocks noGrp="1"/>
          </p:cNvSpPr>
          <p:nvPr>
            <p:ph type="title"/>
          </p:nvPr>
        </p:nvSpPr>
        <p:spPr/>
        <p:txBody>
          <a:bodyPr/>
          <a:lstStyle/>
          <a:p>
            <a:r>
              <a:rPr lang="en-US" dirty="0"/>
              <a:t>The data and outputs</a:t>
            </a:r>
            <a:endParaRPr lang="en-GB" dirty="0"/>
          </a:p>
        </p:txBody>
      </p:sp>
      <p:pic>
        <p:nvPicPr>
          <p:cNvPr id="5" name="Picture 4">
            <a:extLst>
              <a:ext uri="{FF2B5EF4-FFF2-40B4-BE49-F238E27FC236}">
                <a16:creationId xmlns:a16="http://schemas.microsoft.com/office/drawing/2014/main" id="{76678D1C-847C-C053-A7DE-D538BEE4DE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38112" y="2594704"/>
            <a:ext cx="6315776" cy="3650073"/>
          </a:xfrm>
          <a:prstGeom prst="rect">
            <a:avLst/>
          </a:prstGeom>
          <a:ln>
            <a:solidFill>
              <a:srgbClr val="0A4F57"/>
            </a:solidFill>
          </a:ln>
        </p:spPr>
      </p:pic>
      <p:sp>
        <p:nvSpPr>
          <p:cNvPr id="4" name="Arrow: Left 3">
            <a:extLst>
              <a:ext uri="{FF2B5EF4-FFF2-40B4-BE49-F238E27FC236}">
                <a16:creationId xmlns:a16="http://schemas.microsoft.com/office/drawing/2014/main" id="{EE87AAA5-FD40-AFD1-CB58-E3DAD1BBA597}"/>
              </a:ext>
            </a:extLst>
          </p:cNvPr>
          <p:cNvSpPr/>
          <p:nvPr/>
        </p:nvSpPr>
        <p:spPr>
          <a:xfrm rot="1886061">
            <a:off x="9069321" y="5256498"/>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3525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C594C-2BAB-86F9-8C3C-2C00F227E0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4E390-D4A1-0B97-C3CE-8287BA3D078F}"/>
              </a:ext>
            </a:extLst>
          </p:cNvPr>
          <p:cNvSpPr>
            <a:spLocks noGrp="1"/>
          </p:cNvSpPr>
          <p:nvPr>
            <p:ph idx="1"/>
          </p:nvPr>
        </p:nvSpPr>
        <p:spPr/>
        <p:txBody>
          <a:bodyPr>
            <a:normAutofit/>
          </a:bodyPr>
          <a:lstStyle/>
          <a:p>
            <a:r>
              <a:rPr lang="en-US" sz="2000" dirty="0"/>
              <a:t>The “results” tab shows full details of each comparison, including the timestamp for </a:t>
            </a:r>
            <a:r>
              <a:rPr lang="en-US" sz="2000" dirty="0" err="1"/>
              <a:t>completetion</a:t>
            </a:r>
            <a:r>
              <a:rPr lang="en-US" sz="2000" dirty="0"/>
              <a:t>, the judge name, the unique pair id, portfolio a and b (left and right), and the result (1 = portfolio a won, 0 = portfolio a lost).</a:t>
            </a:r>
          </a:p>
          <a:p>
            <a:r>
              <a:rPr lang="en-US" sz="2000" dirty="0"/>
              <a:t>Additionally, you see when the judge first loaded (saw) the comparison and when they made their decision, giving you decision time (in seconds), and the type (either manual, random, or adaptive) of generation method for that comparison.</a:t>
            </a:r>
          </a:p>
          <a:p>
            <a:r>
              <a:rPr lang="en-US" sz="2000" dirty="0"/>
              <a:t>The remaining columns show answers, if given, to any included questions, with custom questions as the final columns.</a:t>
            </a:r>
            <a:endParaRPr lang="en-US" sz="1800" dirty="0"/>
          </a:p>
        </p:txBody>
      </p:sp>
      <p:sp>
        <p:nvSpPr>
          <p:cNvPr id="2" name="Title 1">
            <a:extLst>
              <a:ext uri="{FF2B5EF4-FFF2-40B4-BE49-F238E27FC236}">
                <a16:creationId xmlns:a16="http://schemas.microsoft.com/office/drawing/2014/main" id="{56F52CA6-0A4E-B6E1-1225-FECEBB378010}"/>
              </a:ext>
            </a:extLst>
          </p:cNvPr>
          <p:cNvSpPr>
            <a:spLocks noGrp="1"/>
          </p:cNvSpPr>
          <p:nvPr>
            <p:ph type="title"/>
          </p:nvPr>
        </p:nvSpPr>
        <p:spPr/>
        <p:txBody>
          <a:bodyPr/>
          <a:lstStyle/>
          <a:p>
            <a:r>
              <a:rPr lang="en-US" dirty="0"/>
              <a:t>The data and outputs</a:t>
            </a:r>
            <a:endParaRPr lang="en-GB" dirty="0"/>
          </a:p>
        </p:txBody>
      </p:sp>
      <p:pic>
        <p:nvPicPr>
          <p:cNvPr id="5" name="Picture 4">
            <a:extLst>
              <a:ext uri="{FF2B5EF4-FFF2-40B4-BE49-F238E27FC236}">
                <a16:creationId xmlns:a16="http://schemas.microsoft.com/office/drawing/2014/main" id="{2AA35337-820F-184E-DE12-F21FC74B6F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504" y="4407897"/>
            <a:ext cx="11484992" cy="1751136"/>
          </a:xfrm>
          <a:prstGeom prst="rect">
            <a:avLst/>
          </a:prstGeom>
          <a:ln>
            <a:solidFill>
              <a:srgbClr val="0A4F57"/>
            </a:solidFill>
          </a:ln>
        </p:spPr>
      </p:pic>
    </p:spTree>
    <p:extLst>
      <p:ext uri="{BB962C8B-B14F-4D97-AF65-F5344CB8AC3E}">
        <p14:creationId xmlns:p14="http://schemas.microsoft.com/office/powerpoint/2010/main" val="2004140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AD3B4-04B3-0A97-ED66-6B60D0CE9F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2B5B5-5BF6-15C1-CEFC-74B316876611}"/>
              </a:ext>
            </a:extLst>
          </p:cNvPr>
          <p:cNvSpPr>
            <a:spLocks noGrp="1"/>
          </p:cNvSpPr>
          <p:nvPr>
            <p:ph idx="1"/>
          </p:nvPr>
        </p:nvSpPr>
        <p:spPr/>
        <p:txBody>
          <a:bodyPr>
            <a:normAutofit/>
          </a:bodyPr>
          <a:lstStyle/>
          <a:p>
            <a:r>
              <a:rPr lang="en-US" sz="2000" dirty="0"/>
              <a:t>As more comparisons are made, the results tab will populate.</a:t>
            </a:r>
            <a:endParaRPr lang="en-US" sz="1800" dirty="0"/>
          </a:p>
        </p:txBody>
      </p:sp>
      <p:sp>
        <p:nvSpPr>
          <p:cNvPr id="2" name="Title 1">
            <a:extLst>
              <a:ext uri="{FF2B5EF4-FFF2-40B4-BE49-F238E27FC236}">
                <a16:creationId xmlns:a16="http://schemas.microsoft.com/office/drawing/2014/main" id="{7F28BE74-7393-C5E9-7A83-51FAC1AD19AC}"/>
              </a:ext>
            </a:extLst>
          </p:cNvPr>
          <p:cNvSpPr>
            <a:spLocks noGrp="1"/>
          </p:cNvSpPr>
          <p:nvPr>
            <p:ph type="title"/>
          </p:nvPr>
        </p:nvSpPr>
        <p:spPr/>
        <p:txBody>
          <a:bodyPr/>
          <a:lstStyle/>
          <a:p>
            <a:r>
              <a:rPr lang="en-US" dirty="0"/>
              <a:t>The data and outputs</a:t>
            </a:r>
            <a:endParaRPr lang="en-GB" dirty="0"/>
          </a:p>
        </p:txBody>
      </p:sp>
      <p:pic>
        <p:nvPicPr>
          <p:cNvPr id="5" name="Picture 4">
            <a:extLst>
              <a:ext uri="{FF2B5EF4-FFF2-40B4-BE49-F238E27FC236}">
                <a16:creationId xmlns:a16="http://schemas.microsoft.com/office/drawing/2014/main" id="{EE65FFA4-8B9E-EF45-1772-4A7046535D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01125" y="2594704"/>
            <a:ext cx="6189749" cy="3650073"/>
          </a:xfrm>
          <a:prstGeom prst="rect">
            <a:avLst/>
          </a:prstGeom>
          <a:ln>
            <a:solidFill>
              <a:srgbClr val="0A4F57"/>
            </a:solidFill>
          </a:ln>
        </p:spPr>
      </p:pic>
    </p:spTree>
    <p:extLst>
      <p:ext uri="{BB962C8B-B14F-4D97-AF65-F5344CB8AC3E}">
        <p14:creationId xmlns:p14="http://schemas.microsoft.com/office/powerpoint/2010/main" val="2239818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849F0-A4B4-CD87-750B-C5D5E59F7A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3A9A4-AEA4-2319-043B-3E8819527E8E}"/>
              </a:ext>
            </a:extLst>
          </p:cNvPr>
          <p:cNvSpPr>
            <a:spLocks noGrp="1"/>
          </p:cNvSpPr>
          <p:nvPr>
            <p:ph idx="1"/>
          </p:nvPr>
        </p:nvSpPr>
        <p:spPr/>
        <p:txBody>
          <a:bodyPr>
            <a:normAutofit/>
          </a:bodyPr>
          <a:lstStyle/>
          <a:p>
            <a:r>
              <a:rPr lang="en-US" sz="2000" dirty="0"/>
              <a:t>At any time, admins can log back into the session through the login page.</a:t>
            </a:r>
          </a:p>
          <a:p>
            <a:r>
              <a:rPr lang="en-US" sz="2000" dirty="0"/>
              <a:t>When you click “Connect &amp; Load”, please wait until the connection confirmation message appears before proceeding.</a:t>
            </a:r>
            <a:endParaRPr lang="en-US" sz="1800" dirty="0"/>
          </a:p>
        </p:txBody>
      </p:sp>
      <p:sp>
        <p:nvSpPr>
          <p:cNvPr id="2" name="Title 1">
            <a:extLst>
              <a:ext uri="{FF2B5EF4-FFF2-40B4-BE49-F238E27FC236}">
                <a16:creationId xmlns:a16="http://schemas.microsoft.com/office/drawing/2014/main" id="{50DAD131-96B9-41BE-25BE-506BD3EFB9C9}"/>
              </a:ext>
            </a:extLst>
          </p:cNvPr>
          <p:cNvSpPr>
            <a:spLocks noGrp="1"/>
          </p:cNvSpPr>
          <p:nvPr>
            <p:ph type="title"/>
          </p:nvPr>
        </p:nvSpPr>
        <p:spPr/>
        <p:txBody>
          <a:bodyPr/>
          <a:lstStyle/>
          <a:p>
            <a:r>
              <a:rPr lang="en-US" dirty="0"/>
              <a:t>The data and outputs</a:t>
            </a:r>
            <a:endParaRPr lang="en-GB" dirty="0"/>
          </a:p>
        </p:txBody>
      </p:sp>
      <p:pic>
        <p:nvPicPr>
          <p:cNvPr id="5" name="Picture 4">
            <a:extLst>
              <a:ext uri="{FF2B5EF4-FFF2-40B4-BE49-F238E27FC236}">
                <a16:creationId xmlns:a16="http://schemas.microsoft.com/office/drawing/2014/main" id="{0D219B47-80EB-9D8B-881E-083C08F303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97834" y="2936389"/>
            <a:ext cx="2996331" cy="3240574"/>
          </a:xfrm>
          <a:prstGeom prst="rect">
            <a:avLst/>
          </a:prstGeom>
          <a:ln>
            <a:solidFill>
              <a:srgbClr val="0A4F57"/>
            </a:solidFill>
          </a:ln>
        </p:spPr>
      </p:pic>
      <p:sp>
        <p:nvSpPr>
          <p:cNvPr id="4" name="Arrow: Left 3">
            <a:extLst>
              <a:ext uri="{FF2B5EF4-FFF2-40B4-BE49-F238E27FC236}">
                <a16:creationId xmlns:a16="http://schemas.microsoft.com/office/drawing/2014/main" id="{00DDAE8F-0643-E42B-2945-E02BD0FBA5EC}"/>
              </a:ext>
            </a:extLst>
          </p:cNvPr>
          <p:cNvSpPr/>
          <p:nvPr/>
        </p:nvSpPr>
        <p:spPr>
          <a:xfrm rot="1886061">
            <a:off x="7419815" y="5771749"/>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2503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65CE-3867-A63C-9023-96C8A3A4A3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FD0B4-DE99-343A-9AD4-C6D5E70C1CFB}"/>
              </a:ext>
            </a:extLst>
          </p:cNvPr>
          <p:cNvSpPr>
            <a:spLocks noGrp="1"/>
          </p:cNvSpPr>
          <p:nvPr>
            <p:ph idx="1"/>
          </p:nvPr>
        </p:nvSpPr>
        <p:spPr/>
        <p:txBody>
          <a:bodyPr>
            <a:normAutofit/>
          </a:bodyPr>
          <a:lstStyle/>
          <a:p>
            <a:r>
              <a:rPr lang="en-US" sz="2000" dirty="0"/>
              <a:t>Now, in the results tab, you will initially see a blank page, but you can see how many comparisons are in the data.</a:t>
            </a:r>
            <a:endParaRPr lang="en-US" sz="1800" dirty="0"/>
          </a:p>
        </p:txBody>
      </p:sp>
      <p:sp>
        <p:nvSpPr>
          <p:cNvPr id="2" name="Title 1">
            <a:extLst>
              <a:ext uri="{FF2B5EF4-FFF2-40B4-BE49-F238E27FC236}">
                <a16:creationId xmlns:a16="http://schemas.microsoft.com/office/drawing/2014/main" id="{79DA9994-00DA-B12E-17A2-FF749E1D3DF3}"/>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2D2AED3F-7337-FE1A-5F97-6E13529EB8F3}"/>
              </a:ext>
            </a:extLst>
          </p:cNvPr>
          <p:cNvPicPr>
            <a:picLocks noChangeAspect="1"/>
          </p:cNvPicPr>
          <p:nvPr/>
        </p:nvPicPr>
        <p:blipFill>
          <a:blip r:embed="rId3"/>
          <a:stretch>
            <a:fillRect/>
          </a:stretch>
        </p:blipFill>
        <p:spPr>
          <a:xfrm>
            <a:off x="1538748" y="2731593"/>
            <a:ext cx="9114503" cy="3323096"/>
          </a:xfrm>
          <a:prstGeom prst="rect">
            <a:avLst/>
          </a:prstGeom>
          <a:ln>
            <a:solidFill>
              <a:srgbClr val="0A4F57"/>
            </a:solidFill>
          </a:ln>
        </p:spPr>
      </p:pic>
      <p:sp>
        <p:nvSpPr>
          <p:cNvPr id="7" name="Arrow: Left 6">
            <a:extLst>
              <a:ext uri="{FF2B5EF4-FFF2-40B4-BE49-F238E27FC236}">
                <a16:creationId xmlns:a16="http://schemas.microsoft.com/office/drawing/2014/main" id="{B1C06528-CC10-9166-D373-2730AC941DB5}"/>
              </a:ext>
            </a:extLst>
          </p:cNvPr>
          <p:cNvSpPr/>
          <p:nvPr/>
        </p:nvSpPr>
        <p:spPr>
          <a:xfrm rot="1886061">
            <a:off x="2583362" y="3902826"/>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B44DAA09-E184-4F4C-D177-43C031CCF46C}"/>
              </a:ext>
            </a:extLst>
          </p:cNvPr>
          <p:cNvSpPr/>
          <p:nvPr/>
        </p:nvSpPr>
        <p:spPr>
          <a:xfrm rot="1886061">
            <a:off x="3071932" y="2855316"/>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0876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8A2B-F330-8F87-299E-DB7D4B8096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C2333-14F6-B46A-62DD-B9081EB52B07}"/>
              </a:ext>
            </a:extLst>
          </p:cNvPr>
          <p:cNvSpPr>
            <a:spLocks noGrp="1"/>
          </p:cNvSpPr>
          <p:nvPr>
            <p:ph idx="1"/>
          </p:nvPr>
        </p:nvSpPr>
        <p:spPr/>
        <p:txBody>
          <a:bodyPr>
            <a:normAutofit/>
          </a:bodyPr>
          <a:lstStyle/>
          <a:p>
            <a:r>
              <a:rPr lang="en-US" sz="2000" dirty="0"/>
              <a:t>Click “Run Analysis” to generate the OpenACJ outputs.</a:t>
            </a:r>
          </a:p>
          <a:p>
            <a:r>
              <a:rPr lang="en-US" sz="2000" dirty="0"/>
              <a:t>You can do this intermittently throughout the session for preliminary outputs, or at the end.</a:t>
            </a:r>
            <a:endParaRPr lang="en-US" sz="1800" dirty="0"/>
          </a:p>
        </p:txBody>
      </p:sp>
      <p:sp>
        <p:nvSpPr>
          <p:cNvPr id="2" name="Title 1">
            <a:extLst>
              <a:ext uri="{FF2B5EF4-FFF2-40B4-BE49-F238E27FC236}">
                <a16:creationId xmlns:a16="http://schemas.microsoft.com/office/drawing/2014/main" id="{1DF86BBE-5696-76F7-8F2B-3413FDB99FD8}"/>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383F973A-04F7-D1FD-0A6F-5BED4B6F57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38748" y="2734647"/>
            <a:ext cx="9114503" cy="3316987"/>
          </a:xfrm>
          <a:prstGeom prst="rect">
            <a:avLst/>
          </a:prstGeom>
          <a:ln>
            <a:solidFill>
              <a:srgbClr val="0A4F57"/>
            </a:solidFill>
          </a:ln>
        </p:spPr>
      </p:pic>
      <p:sp>
        <p:nvSpPr>
          <p:cNvPr id="4" name="Arrow: Left 3">
            <a:extLst>
              <a:ext uri="{FF2B5EF4-FFF2-40B4-BE49-F238E27FC236}">
                <a16:creationId xmlns:a16="http://schemas.microsoft.com/office/drawing/2014/main" id="{065D3240-8AA1-B5D6-8D73-10541F1E42F6}"/>
              </a:ext>
            </a:extLst>
          </p:cNvPr>
          <p:cNvSpPr/>
          <p:nvPr/>
        </p:nvSpPr>
        <p:spPr>
          <a:xfrm rot="1886061">
            <a:off x="3313979" y="3463558"/>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5736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65C7-867F-7646-E828-E1394B15FA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F28D5-5F6C-2A40-E66E-8819426B49CA}"/>
              </a:ext>
            </a:extLst>
          </p:cNvPr>
          <p:cNvSpPr>
            <a:spLocks noGrp="1"/>
          </p:cNvSpPr>
          <p:nvPr>
            <p:ph idx="1"/>
          </p:nvPr>
        </p:nvSpPr>
        <p:spPr/>
        <p:txBody>
          <a:bodyPr>
            <a:normAutofit/>
          </a:bodyPr>
          <a:lstStyle/>
          <a:p>
            <a:r>
              <a:rPr lang="en-US" sz="2000" dirty="0"/>
              <a:t>The outputs viewer shows six tabs. The first shows the rank of portfolios. The position of the portfolios along the rank is shown on the x-axis, and their score on the y-axis.</a:t>
            </a:r>
            <a:endParaRPr lang="en-US" sz="1800" dirty="0"/>
          </a:p>
        </p:txBody>
      </p:sp>
      <p:sp>
        <p:nvSpPr>
          <p:cNvPr id="2" name="Title 1">
            <a:extLst>
              <a:ext uri="{FF2B5EF4-FFF2-40B4-BE49-F238E27FC236}">
                <a16:creationId xmlns:a16="http://schemas.microsoft.com/office/drawing/2014/main" id="{12A6BD2E-8FB3-FAA7-82BC-908219069366}"/>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F8031BC9-7178-B0B7-9E3C-F4358D99BE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0890" y="2734647"/>
            <a:ext cx="7730218" cy="3316987"/>
          </a:xfrm>
          <a:prstGeom prst="rect">
            <a:avLst/>
          </a:prstGeom>
          <a:ln>
            <a:solidFill>
              <a:srgbClr val="0A4F57"/>
            </a:solidFill>
          </a:ln>
        </p:spPr>
      </p:pic>
    </p:spTree>
    <p:extLst>
      <p:ext uri="{BB962C8B-B14F-4D97-AF65-F5344CB8AC3E}">
        <p14:creationId xmlns:p14="http://schemas.microsoft.com/office/powerpoint/2010/main" val="228441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10716-0439-D181-9FC7-AB2C738A1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FE9BD-68A2-65FA-52B6-968D4303E823}"/>
              </a:ext>
            </a:extLst>
          </p:cNvPr>
          <p:cNvSpPr>
            <a:spLocks noGrp="1"/>
          </p:cNvSpPr>
          <p:nvPr>
            <p:ph type="title"/>
          </p:nvPr>
        </p:nvSpPr>
        <p:spPr/>
        <p:txBody>
          <a:bodyPr/>
          <a:lstStyle/>
          <a:p>
            <a:r>
              <a:rPr lang="en-US" dirty="0"/>
              <a:t>Preparing your portfolios</a:t>
            </a:r>
            <a:endParaRPr lang="en-GB" dirty="0"/>
          </a:p>
        </p:txBody>
      </p:sp>
      <p:sp>
        <p:nvSpPr>
          <p:cNvPr id="3" name="Content Placeholder 2">
            <a:extLst>
              <a:ext uri="{FF2B5EF4-FFF2-40B4-BE49-F238E27FC236}">
                <a16:creationId xmlns:a16="http://schemas.microsoft.com/office/drawing/2014/main" id="{33BD9F46-6635-6BE9-818A-296A0D50AEA4}"/>
              </a:ext>
            </a:extLst>
          </p:cNvPr>
          <p:cNvSpPr>
            <a:spLocks noGrp="1"/>
          </p:cNvSpPr>
          <p:nvPr>
            <p:ph idx="1"/>
          </p:nvPr>
        </p:nvSpPr>
        <p:spPr/>
        <p:txBody>
          <a:bodyPr>
            <a:normAutofit/>
          </a:bodyPr>
          <a:lstStyle/>
          <a:p>
            <a:r>
              <a:rPr lang="en-US" sz="2000" dirty="0"/>
              <a:t>Put all of the portfolios into one folder in your Google Drive.</a:t>
            </a:r>
          </a:p>
          <a:p>
            <a:endParaRPr lang="en-US" sz="2000" dirty="0"/>
          </a:p>
        </p:txBody>
      </p:sp>
      <p:pic>
        <p:nvPicPr>
          <p:cNvPr id="5" name="Picture 4">
            <a:extLst>
              <a:ext uri="{FF2B5EF4-FFF2-40B4-BE49-F238E27FC236}">
                <a16:creationId xmlns:a16="http://schemas.microsoft.com/office/drawing/2014/main" id="{E85147C8-C485-B012-A571-E46A5FABABE8}"/>
              </a:ext>
            </a:extLst>
          </p:cNvPr>
          <p:cNvPicPr>
            <a:picLocks noChangeAspect="1"/>
          </p:cNvPicPr>
          <p:nvPr/>
        </p:nvPicPr>
        <p:blipFill>
          <a:blip r:embed="rId2"/>
          <a:stretch>
            <a:fillRect/>
          </a:stretch>
        </p:blipFill>
        <p:spPr>
          <a:xfrm>
            <a:off x="2998926" y="2368496"/>
            <a:ext cx="6194148" cy="3705204"/>
          </a:xfrm>
          <a:prstGeom prst="rect">
            <a:avLst/>
          </a:prstGeom>
          <a:ln>
            <a:solidFill>
              <a:srgbClr val="0A4F57"/>
            </a:solidFill>
          </a:ln>
        </p:spPr>
      </p:pic>
    </p:spTree>
    <p:extLst>
      <p:ext uri="{BB962C8B-B14F-4D97-AF65-F5344CB8AC3E}">
        <p14:creationId xmlns:p14="http://schemas.microsoft.com/office/powerpoint/2010/main" val="490969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4E6F-4813-2CB2-BC32-DA39821C2A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3F9DD-9829-FC44-CDB5-B19FC02985D9}"/>
              </a:ext>
            </a:extLst>
          </p:cNvPr>
          <p:cNvSpPr>
            <a:spLocks noGrp="1"/>
          </p:cNvSpPr>
          <p:nvPr>
            <p:ph idx="1"/>
          </p:nvPr>
        </p:nvSpPr>
        <p:spPr/>
        <p:txBody>
          <a:bodyPr>
            <a:normAutofit lnSpcReduction="10000"/>
          </a:bodyPr>
          <a:lstStyle/>
          <a:p>
            <a:r>
              <a:rPr lang="en-US" sz="2000" dirty="0"/>
              <a:t>The outputs viewer shows six tabs. The first shows the rank of portfolios.</a:t>
            </a:r>
          </a:p>
          <a:p>
            <a:r>
              <a:rPr lang="en-US" sz="2000" dirty="0"/>
              <a:t>The portfolio rank plot shows the “best” to “worst” portfolios on a relative scale. OpenACJ does not provide an absolute qualification of “good” or “bad”, so the best portfolio on the rank was judged to be the best of those included. However, it may be amazing or poor if it were to be given a grade. Furthermore, the worst in the rank may be a very high-quality piece of work. That would just indicate that so are all other portfolios in the rank.</a:t>
            </a:r>
          </a:p>
          <a:p>
            <a:r>
              <a:rPr lang="en-US" sz="2000" dirty="0"/>
              <a:t>The parameter values, or ability/quality scores, show the relative differences between portfolios. Because OpenACJ measures the "gap" in quality between items, these scores form a true interval scale. This means the difference in quality between a score of 1 and 2 is exactly the same amount of difference as between 5 and 6.</a:t>
            </a:r>
          </a:p>
          <a:p>
            <a:r>
              <a:rPr lang="en-US" sz="2000" dirty="0"/>
              <a:t>On this scale, 0 is the average, positive values are above average, and negative values are below.</a:t>
            </a:r>
          </a:p>
          <a:p>
            <a:r>
              <a:rPr lang="en-US" sz="1800" dirty="0"/>
              <a:t>The Standard Error, shown by the error bars, is the margin of error. A lower SE means higher confidence in the portfolio's final rank.</a:t>
            </a:r>
          </a:p>
        </p:txBody>
      </p:sp>
      <p:sp>
        <p:nvSpPr>
          <p:cNvPr id="2" name="Title 1">
            <a:extLst>
              <a:ext uri="{FF2B5EF4-FFF2-40B4-BE49-F238E27FC236}">
                <a16:creationId xmlns:a16="http://schemas.microsoft.com/office/drawing/2014/main" id="{8CE9EB7C-7540-6FA2-E961-D731AE05DEAF}"/>
              </a:ext>
            </a:extLst>
          </p:cNvPr>
          <p:cNvSpPr>
            <a:spLocks noGrp="1"/>
          </p:cNvSpPr>
          <p:nvPr>
            <p:ph type="title"/>
          </p:nvPr>
        </p:nvSpPr>
        <p:spPr/>
        <p:txBody>
          <a:bodyPr/>
          <a:lstStyle/>
          <a:p>
            <a:r>
              <a:rPr lang="en-US" dirty="0"/>
              <a:t>The data and outputs</a:t>
            </a:r>
            <a:endParaRPr lang="en-GB" dirty="0"/>
          </a:p>
        </p:txBody>
      </p:sp>
    </p:spTree>
    <p:extLst>
      <p:ext uri="{BB962C8B-B14F-4D97-AF65-F5344CB8AC3E}">
        <p14:creationId xmlns:p14="http://schemas.microsoft.com/office/powerpoint/2010/main" val="78441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3DCC-B4B2-EB73-D9FE-BA82BD7075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F8FAC-D13D-208F-D9DA-296D143CA722}"/>
              </a:ext>
            </a:extLst>
          </p:cNvPr>
          <p:cNvSpPr>
            <a:spLocks noGrp="1"/>
          </p:cNvSpPr>
          <p:nvPr>
            <p:ph idx="1"/>
          </p:nvPr>
        </p:nvSpPr>
        <p:spPr/>
        <p:txBody>
          <a:bodyPr>
            <a:normAutofit/>
          </a:bodyPr>
          <a:lstStyle/>
          <a:p>
            <a:r>
              <a:rPr lang="en-US" sz="1800" dirty="0"/>
              <a:t>The reliability of the rank is described as the “scale separation reliability”. This score (ranging from 0 to 1) measures how reproducible the results are. A high reliability (closer to 1) means the judges were highly consistent, and if you repeated the entire judging process, you would get nearly the exact same final rank order.</a:t>
            </a:r>
            <a:endParaRPr lang="en-US" sz="1600" dirty="0"/>
          </a:p>
        </p:txBody>
      </p:sp>
      <p:sp>
        <p:nvSpPr>
          <p:cNvPr id="2" name="Title 1">
            <a:extLst>
              <a:ext uri="{FF2B5EF4-FFF2-40B4-BE49-F238E27FC236}">
                <a16:creationId xmlns:a16="http://schemas.microsoft.com/office/drawing/2014/main" id="{C75297C8-9329-2E9D-A67E-AA6AC483FA18}"/>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CDC17967-9CE6-A3BB-4989-6122F5B523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0890" y="2734647"/>
            <a:ext cx="7730218" cy="3316987"/>
          </a:xfrm>
          <a:prstGeom prst="rect">
            <a:avLst/>
          </a:prstGeom>
          <a:ln>
            <a:solidFill>
              <a:srgbClr val="0A4F57"/>
            </a:solidFill>
          </a:ln>
        </p:spPr>
      </p:pic>
      <p:sp>
        <p:nvSpPr>
          <p:cNvPr id="4" name="Arrow: Left 3">
            <a:extLst>
              <a:ext uri="{FF2B5EF4-FFF2-40B4-BE49-F238E27FC236}">
                <a16:creationId xmlns:a16="http://schemas.microsoft.com/office/drawing/2014/main" id="{56B25879-F069-74A5-A678-D55CE6CE7419}"/>
              </a:ext>
            </a:extLst>
          </p:cNvPr>
          <p:cNvSpPr/>
          <p:nvPr/>
        </p:nvSpPr>
        <p:spPr>
          <a:xfrm rot="1886061">
            <a:off x="9828965" y="5115625"/>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7548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85AB-6BE9-1793-92C3-F15E45DB8A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266F2-51F5-FF72-BB79-00F862A2627B}"/>
              </a:ext>
            </a:extLst>
          </p:cNvPr>
          <p:cNvSpPr>
            <a:spLocks noGrp="1"/>
          </p:cNvSpPr>
          <p:nvPr>
            <p:ph idx="1"/>
          </p:nvPr>
        </p:nvSpPr>
        <p:spPr/>
        <p:txBody>
          <a:bodyPr>
            <a:normAutofit/>
          </a:bodyPr>
          <a:lstStyle/>
          <a:p>
            <a:r>
              <a:rPr lang="en-US" sz="2000" dirty="0"/>
              <a:t>The second tab shows the misfit statistics for each portfolio.</a:t>
            </a:r>
            <a:endParaRPr lang="en-US" sz="1800" dirty="0"/>
          </a:p>
        </p:txBody>
      </p:sp>
      <p:sp>
        <p:nvSpPr>
          <p:cNvPr id="2" name="Title 1">
            <a:extLst>
              <a:ext uri="{FF2B5EF4-FFF2-40B4-BE49-F238E27FC236}">
                <a16:creationId xmlns:a16="http://schemas.microsoft.com/office/drawing/2014/main" id="{15791C17-6580-053B-03A1-9608E3D080F5}"/>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918F1603-8E00-2AFA-3CF8-4EB6FC66B7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0890" y="2737068"/>
            <a:ext cx="7730218" cy="3312144"/>
          </a:xfrm>
          <a:prstGeom prst="rect">
            <a:avLst/>
          </a:prstGeom>
          <a:ln>
            <a:solidFill>
              <a:srgbClr val="0A4F57"/>
            </a:solidFill>
          </a:ln>
        </p:spPr>
      </p:pic>
    </p:spTree>
    <p:extLst>
      <p:ext uri="{BB962C8B-B14F-4D97-AF65-F5344CB8AC3E}">
        <p14:creationId xmlns:p14="http://schemas.microsoft.com/office/powerpoint/2010/main" val="3990357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993F-1575-A807-8857-2AD4DE133B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19274-6F4F-FC67-872A-B6A312B5C341}"/>
              </a:ext>
            </a:extLst>
          </p:cNvPr>
          <p:cNvSpPr>
            <a:spLocks noGrp="1"/>
          </p:cNvSpPr>
          <p:nvPr>
            <p:ph idx="1"/>
          </p:nvPr>
        </p:nvSpPr>
        <p:spPr/>
        <p:txBody>
          <a:bodyPr>
            <a:normAutofit/>
          </a:bodyPr>
          <a:lstStyle/>
          <a:p>
            <a:r>
              <a:rPr lang="en-US" sz="1800" dirty="0"/>
              <a:t>This misfit score (infit) acts as a quality control check for the judging process. It measures how predictable the comparative judgements were for a specific portfolio. If a portfolio frequently lost to lower-ranked portfolios but beat higher-ranked ones, it generates a high misfit score, indicating that judges disagreed or struggled to evaluate it consistently.</a:t>
            </a:r>
          </a:p>
          <a:p>
            <a:r>
              <a:rPr lang="en-US" sz="1800" dirty="0"/>
              <a:t>The Baseline (1.0): A score of exactly 1 means the portfolio performed exactly as the model expected, with perfectly consistent judgements. Values above 1 indicate unpredictability.</a:t>
            </a:r>
          </a:p>
          <a:p>
            <a:r>
              <a:rPr lang="en-US" sz="1800" dirty="0"/>
              <a:t>Warning Threshold (Mean + 2SD): If a score rises two standard deviations above the group average, it flags the portfolio for a closer look. This could suggest the work is highly unconventional, difficult to evaluate, or simply possesses a mix of very strong and very weak elements that divided the judges' opinions.</a:t>
            </a:r>
          </a:p>
          <a:p>
            <a:r>
              <a:rPr lang="en-US" sz="1800" dirty="0"/>
              <a:t>Critical Threshold (2.0+): A score of 2.0 or higher means the judgements were highly erratic. Without further investigation, the exact reason is unknown; it could be a deeply </a:t>
            </a:r>
            <a:r>
              <a:rPr lang="en-US" sz="1800" dirty="0" err="1"/>
              <a:t>polarising</a:t>
            </a:r>
            <a:r>
              <a:rPr lang="en-US" sz="1800" dirty="0"/>
              <a:t> piece of work, or one that interprets the brief in a genuinely unique way that split the consensus.</a:t>
            </a:r>
            <a:endParaRPr lang="en-US" sz="1600" dirty="0"/>
          </a:p>
        </p:txBody>
      </p:sp>
      <p:sp>
        <p:nvSpPr>
          <p:cNvPr id="2" name="Title 1">
            <a:extLst>
              <a:ext uri="{FF2B5EF4-FFF2-40B4-BE49-F238E27FC236}">
                <a16:creationId xmlns:a16="http://schemas.microsoft.com/office/drawing/2014/main" id="{C78CDCFB-84C7-E555-BEB3-D8A50ACE0498}"/>
              </a:ext>
            </a:extLst>
          </p:cNvPr>
          <p:cNvSpPr>
            <a:spLocks noGrp="1"/>
          </p:cNvSpPr>
          <p:nvPr>
            <p:ph type="title"/>
          </p:nvPr>
        </p:nvSpPr>
        <p:spPr/>
        <p:txBody>
          <a:bodyPr/>
          <a:lstStyle/>
          <a:p>
            <a:r>
              <a:rPr lang="en-US" dirty="0"/>
              <a:t>The data and outputs</a:t>
            </a:r>
            <a:endParaRPr lang="en-GB" dirty="0"/>
          </a:p>
        </p:txBody>
      </p:sp>
    </p:spTree>
    <p:extLst>
      <p:ext uri="{BB962C8B-B14F-4D97-AF65-F5344CB8AC3E}">
        <p14:creationId xmlns:p14="http://schemas.microsoft.com/office/powerpoint/2010/main" val="2571732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3697-A0C2-B815-A74E-834884062F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DA46F-8C0E-F371-7027-45C58C66F311}"/>
              </a:ext>
            </a:extLst>
          </p:cNvPr>
          <p:cNvSpPr>
            <a:spLocks noGrp="1"/>
          </p:cNvSpPr>
          <p:nvPr>
            <p:ph idx="1"/>
          </p:nvPr>
        </p:nvSpPr>
        <p:spPr/>
        <p:txBody>
          <a:bodyPr>
            <a:normAutofit/>
          </a:bodyPr>
          <a:lstStyle/>
          <a:p>
            <a:r>
              <a:rPr lang="en-US" sz="2000" dirty="0"/>
              <a:t>The third tab shows the misfit statistics for each judge.</a:t>
            </a:r>
            <a:endParaRPr lang="en-US" sz="1800" dirty="0"/>
          </a:p>
        </p:txBody>
      </p:sp>
      <p:sp>
        <p:nvSpPr>
          <p:cNvPr id="2" name="Title 1">
            <a:extLst>
              <a:ext uri="{FF2B5EF4-FFF2-40B4-BE49-F238E27FC236}">
                <a16:creationId xmlns:a16="http://schemas.microsoft.com/office/drawing/2014/main" id="{4410BCB6-D184-E8E1-7AF3-3F6BF5572D07}"/>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6D69AC16-8996-0842-1409-23A07711F2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0890" y="2740298"/>
            <a:ext cx="7730218" cy="3305685"/>
          </a:xfrm>
          <a:prstGeom prst="rect">
            <a:avLst/>
          </a:prstGeom>
          <a:ln>
            <a:solidFill>
              <a:srgbClr val="0A4F57"/>
            </a:solidFill>
          </a:ln>
        </p:spPr>
      </p:pic>
    </p:spTree>
    <p:extLst>
      <p:ext uri="{BB962C8B-B14F-4D97-AF65-F5344CB8AC3E}">
        <p14:creationId xmlns:p14="http://schemas.microsoft.com/office/powerpoint/2010/main" val="2077425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DD18B-FD72-C43C-BB39-7A4B11F5BC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753435-51D7-121A-6A06-55933EC58187}"/>
              </a:ext>
            </a:extLst>
          </p:cNvPr>
          <p:cNvSpPr>
            <a:spLocks noGrp="1"/>
          </p:cNvSpPr>
          <p:nvPr>
            <p:ph idx="1"/>
          </p:nvPr>
        </p:nvSpPr>
        <p:spPr/>
        <p:txBody>
          <a:bodyPr>
            <a:normAutofit/>
          </a:bodyPr>
          <a:lstStyle/>
          <a:p>
            <a:r>
              <a:rPr lang="en-US" sz="1800" dirty="0"/>
              <a:t>This misfit score (infit) acts as a quality control check for judges. It measures how consistently a judge agreed with the overall consensus. If a judge frequently chose lower-ranked portfolios over higher-ranked ones, they generate a high misfit score, indicating erratic judging </a:t>
            </a:r>
            <a:r>
              <a:rPr lang="en-US" sz="1800" dirty="0" err="1"/>
              <a:t>behaviour</a:t>
            </a:r>
            <a:r>
              <a:rPr lang="en-US" sz="1800" dirty="0"/>
              <a:t>, rushing, or a very different interpretation of the grading criteria.</a:t>
            </a:r>
          </a:p>
          <a:p>
            <a:r>
              <a:rPr lang="en-US" sz="1800" dirty="0"/>
              <a:t>The Baseline (1.0): A score of exactly 1 means the judge's decisions perfectly aligned with the model's expectations. Values above 1 indicate unpredictable judgements.</a:t>
            </a:r>
          </a:p>
          <a:p>
            <a:r>
              <a:rPr lang="en-US" sz="1800" dirty="0"/>
              <a:t>Warning Threshold (Mean + 2SD): If a score rises two standard deviations above the group average, it flags the judge for a closer look. This could suggest they may have struggled with the task, experienced judging fatigue, or simply had a valid but different opinion to the rest of the group.</a:t>
            </a:r>
          </a:p>
          <a:p>
            <a:r>
              <a:rPr lang="en-US" sz="1800" dirty="0"/>
              <a:t>Critical Threshold (2.0+): A score of 2.0 or higher means their decisions were highly contrary to the consensus. Without further investigation, the exact reason is unknown; it could be due to a misunderstanding of the task, fatigue, or a genuinely different perspective from the wider group.</a:t>
            </a:r>
            <a:endParaRPr lang="en-US" sz="1600" dirty="0"/>
          </a:p>
        </p:txBody>
      </p:sp>
      <p:sp>
        <p:nvSpPr>
          <p:cNvPr id="2" name="Title 1">
            <a:extLst>
              <a:ext uri="{FF2B5EF4-FFF2-40B4-BE49-F238E27FC236}">
                <a16:creationId xmlns:a16="http://schemas.microsoft.com/office/drawing/2014/main" id="{7034ADB2-E7BD-A7A9-6287-7C04F1505F3D}"/>
              </a:ext>
            </a:extLst>
          </p:cNvPr>
          <p:cNvSpPr>
            <a:spLocks noGrp="1"/>
          </p:cNvSpPr>
          <p:nvPr>
            <p:ph type="title"/>
          </p:nvPr>
        </p:nvSpPr>
        <p:spPr/>
        <p:txBody>
          <a:bodyPr/>
          <a:lstStyle/>
          <a:p>
            <a:r>
              <a:rPr lang="en-US" dirty="0"/>
              <a:t>The data and outputs</a:t>
            </a:r>
            <a:endParaRPr lang="en-GB" dirty="0"/>
          </a:p>
        </p:txBody>
      </p:sp>
    </p:spTree>
    <p:extLst>
      <p:ext uri="{BB962C8B-B14F-4D97-AF65-F5344CB8AC3E}">
        <p14:creationId xmlns:p14="http://schemas.microsoft.com/office/powerpoint/2010/main" val="2399592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F67CC-8F28-599D-CC51-30698D4FAA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9D155-A058-95B4-D4B2-DE5CA7E98B16}"/>
              </a:ext>
            </a:extLst>
          </p:cNvPr>
          <p:cNvSpPr>
            <a:spLocks noGrp="1"/>
          </p:cNvSpPr>
          <p:nvPr>
            <p:ph idx="1"/>
          </p:nvPr>
        </p:nvSpPr>
        <p:spPr/>
        <p:txBody>
          <a:bodyPr>
            <a:normAutofit/>
          </a:bodyPr>
          <a:lstStyle/>
          <a:p>
            <a:r>
              <a:rPr lang="en-US" sz="2000" dirty="0"/>
              <a:t>The fourth tab provides a summary of the rests of each comparison.</a:t>
            </a:r>
            <a:endParaRPr lang="en-US" sz="1800" dirty="0"/>
          </a:p>
        </p:txBody>
      </p:sp>
      <p:sp>
        <p:nvSpPr>
          <p:cNvPr id="2" name="Title 1">
            <a:extLst>
              <a:ext uri="{FF2B5EF4-FFF2-40B4-BE49-F238E27FC236}">
                <a16:creationId xmlns:a16="http://schemas.microsoft.com/office/drawing/2014/main" id="{E25F196F-8015-58C7-C697-5F58A3C18824}"/>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B87A88A9-7003-BEA7-E17B-8B22635D4B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0890" y="2785030"/>
            <a:ext cx="7730218" cy="3216221"/>
          </a:xfrm>
          <a:prstGeom prst="rect">
            <a:avLst/>
          </a:prstGeom>
          <a:ln>
            <a:solidFill>
              <a:srgbClr val="0A4F57"/>
            </a:solidFill>
          </a:ln>
        </p:spPr>
      </p:pic>
    </p:spTree>
    <p:extLst>
      <p:ext uri="{BB962C8B-B14F-4D97-AF65-F5344CB8AC3E}">
        <p14:creationId xmlns:p14="http://schemas.microsoft.com/office/powerpoint/2010/main" val="3476973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08AD0-8692-00E5-AC5E-DF32820F76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D0502-D901-B8B8-8497-D1D177DAB557}"/>
              </a:ext>
            </a:extLst>
          </p:cNvPr>
          <p:cNvSpPr>
            <a:spLocks noGrp="1"/>
          </p:cNvSpPr>
          <p:nvPr>
            <p:ph idx="1"/>
          </p:nvPr>
        </p:nvSpPr>
        <p:spPr/>
        <p:txBody>
          <a:bodyPr>
            <a:normAutofit/>
          </a:bodyPr>
          <a:lstStyle/>
          <a:p>
            <a:r>
              <a:rPr lang="en-US" sz="2000" dirty="0"/>
              <a:t>The fifth tab provides the raw data for portfolios.</a:t>
            </a:r>
            <a:endParaRPr lang="en-US" sz="1800" dirty="0"/>
          </a:p>
        </p:txBody>
      </p:sp>
      <p:sp>
        <p:nvSpPr>
          <p:cNvPr id="2" name="Title 1">
            <a:extLst>
              <a:ext uri="{FF2B5EF4-FFF2-40B4-BE49-F238E27FC236}">
                <a16:creationId xmlns:a16="http://schemas.microsoft.com/office/drawing/2014/main" id="{11424033-B1DE-5E2D-79B0-5DD2C751A889}"/>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E1826331-12B6-EB50-6416-71A8AC295F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0890" y="2789501"/>
            <a:ext cx="7730218" cy="3207278"/>
          </a:xfrm>
          <a:prstGeom prst="rect">
            <a:avLst/>
          </a:prstGeom>
          <a:ln>
            <a:solidFill>
              <a:srgbClr val="0A4F57"/>
            </a:solidFill>
          </a:ln>
        </p:spPr>
      </p:pic>
    </p:spTree>
    <p:extLst>
      <p:ext uri="{BB962C8B-B14F-4D97-AF65-F5344CB8AC3E}">
        <p14:creationId xmlns:p14="http://schemas.microsoft.com/office/powerpoint/2010/main" val="1081959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76A6E-61CC-5523-11D1-D9D33FF86B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DAC85-647B-F916-A9B4-8DF6F5FD2358}"/>
              </a:ext>
            </a:extLst>
          </p:cNvPr>
          <p:cNvSpPr>
            <a:spLocks noGrp="1"/>
          </p:cNvSpPr>
          <p:nvPr>
            <p:ph idx="1"/>
          </p:nvPr>
        </p:nvSpPr>
        <p:spPr/>
        <p:txBody>
          <a:bodyPr>
            <a:normAutofit/>
          </a:bodyPr>
          <a:lstStyle/>
          <a:p>
            <a:r>
              <a:rPr lang="en-US" sz="2000" dirty="0"/>
              <a:t>The sixth tab provides the raw data for judges.</a:t>
            </a:r>
            <a:endParaRPr lang="en-US" sz="1800" dirty="0"/>
          </a:p>
        </p:txBody>
      </p:sp>
      <p:sp>
        <p:nvSpPr>
          <p:cNvPr id="2" name="Title 1">
            <a:extLst>
              <a:ext uri="{FF2B5EF4-FFF2-40B4-BE49-F238E27FC236}">
                <a16:creationId xmlns:a16="http://schemas.microsoft.com/office/drawing/2014/main" id="{30017921-09CF-D86A-1478-1E2A3C0B55C6}"/>
              </a:ext>
            </a:extLst>
          </p:cNvPr>
          <p:cNvSpPr>
            <a:spLocks noGrp="1"/>
          </p:cNvSpPr>
          <p:nvPr>
            <p:ph type="title"/>
          </p:nvPr>
        </p:nvSpPr>
        <p:spPr/>
        <p:txBody>
          <a:bodyPr/>
          <a:lstStyle/>
          <a:p>
            <a:r>
              <a:rPr lang="en-US" dirty="0"/>
              <a:t>The data and outputs</a:t>
            </a:r>
            <a:endParaRPr lang="en-GB" dirty="0"/>
          </a:p>
        </p:txBody>
      </p:sp>
      <p:pic>
        <p:nvPicPr>
          <p:cNvPr id="6" name="Picture 5">
            <a:extLst>
              <a:ext uri="{FF2B5EF4-FFF2-40B4-BE49-F238E27FC236}">
                <a16:creationId xmlns:a16="http://schemas.microsoft.com/office/drawing/2014/main" id="{7AFEC396-41C6-2234-9C6A-32AF7C3F2D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0890" y="2783855"/>
            <a:ext cx="7730218" cy="3218571"/>
          </a:xfrm>
          <a:prstGeom prst="rect">
            <a:avLst/>
          </a:prstGeom>
          <a:ln>
            <a:solidFill>
              <a:srgbClr val="0A4F57"/>
            </a:solidFill>
          </a:ln>
        </p:spPr>
      </p:pic>
    </p:spTree>
    <p:extLst>
      <p:ext uri="{BB962C8B-B14F-4D97-AF65-F5344CB8AC3E}">
        <p14:creationId xmlns:p14="http://schemas.microsoft.com/office/powerpoint/2010/main" val="2632768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CF65-2ADC-34A5-2259-41C50B8A1C9B}"/>
              </a:ext>
            </a:extLst>
          </p:cNvPr>
          <p:cNvSpPr>
            <a:spLocks noGrp="1"/>
          </p:cNvSpPr>
          <p:nvPr>
            <p:ph type="title"/>
          </p:nvPr>
        </p:nvSpPr>
        <p:spPr/>
        <p:txBody>
          <a:bodyPr/>
          <a:lstStyle/>
          <a:p>
            <a:r>
              <a:rPr lang="en-US" dirty="0"/>
              <a:t>The data and outputs</a:t>
            </a:r>
            <a:endParaRPr lang="en-GB" dirty="0"/>
          </a:p>
        </p:txBody>
      </p:sp>
      <p:sp>
        <p:nvSpPr>
          <p:cNvPr id="3" name="Content Placeholder 2">
            <a:extLst>
              <a:ext uri="{FF2B5EF4-FFF2-40B4-BE49-F238E27FC236}">
                <a16:creationId xmlns:a16="http://schemas.microsoft.com/office/drawing/2014/main" id="{5FCDCEF4-2B64-D495-B174-4CE3153ED265}"/>
              </a:ext>
            </a:extLst>
          </p:cNvPr>
          <p:cNvSpPr>
            <a:spLocks noGrp="1"/>
          </p:cNvSpPr>
          <p:nvPr>
            <p:ph idx="1"/>
          </p:nvPr>
        </p:nvSpPr>
        <p:spPr/>
        <p:txBody>
          <a:bodyPr/>
          <a:lstStyle/>
          <a:p>
            <a:r>
              <a:rPr lang="en-GB" dirty="0"/>
              <a:t>Finally, for convenience, the sidebar provides buttons for downloading the output from each tab.</a:t>
            </a:r>
          </a:p>
          <a:p>
            <a:r>
              <a:rPr lang="en-GB" dirty="0"/>
              <a:t>The full raw data, with all responses to questions asked after comparisons, remains stored in the main Google sheet.</a:t>
            </a:r>
          </a:p>
        </p:txBody>
      </p:sp>
      <p:sp>
        <p:nvSpPr>
          <p:cNvPr id="5" name="Text Placeholder 4">
            <a:extLst>
              <a:ext uri="{FF2B5EF4-FFF2-40B4-BE49-F238E27FC236}">
                <a16:creationId xmlns:a16="http://schemas.microsoft.com/office/drawing/2014/main" id="{F57D7671-487B-F424-6C76-FA2E75C221EB}"/>
              </a:ext>
            </a:extLst>
          </p:cNvPr>
          <p:cNvSpPr>
            <a:spLocks noGrp="1"/>
          </p:cNvSpPr>
          <p:nvPr>
            <p:ph type="body" sz="quarter" idx="11"/>
          </p:nvPr>
        </p:nvSpPr>
        <p:spPr/>
        <p:txBody>
          <a:bodyPr/>
          <a:lstStyle/>
          <a:p>
            <a:r>
              <a:rPr lang="en-GB" dirty="0"/>
              <a:t>Downloads</a:t>
            </a:r>
          </a:p>
        </p:txBody>
      </p:sp>
      <p:pic>
        <p:nvPicPr>
          <p:cNvPr id="6" name="Content Placeholder 5">
            <a:extLst>
              <a:ext uri="{FF2B5EF4-FFF2-40B4-BE49-F238E27FC236}">
                <a16:creationId xmlns:a16="http://schemas.microsoft.com/office/drawing/2014/main" id="{8A98EA51-65C1-DB81-3113-A1443F9F270B}"/>
              </a:ext>
            </a:extLst>
          </p:cNvPr>
          <p:cNvPicPr>
            <a:picLocks noGrp="1" noChangeAspect="1"/>
          </p:cNvPicPr>
          <p:nvPr>
            <p:ph idx="10"/>
          </p:nvPr>
        </p:nvPicPr>
        <p:blipFill>
          <a:blip r:embed="rId2">
            <a:extLst>
              <a:ext uri="{28A0092B-C50C-407E-A947-70E740481C1C}">
                <a14:useLocalDpi xmlns:a14="http://schemas.microsoft.com/office/drawing/2010/main" val="0"/>
              </a:ext>
            </a:extLst>
          </a:blip>
          <a:srcRect/>
          <a:stretch/>
        </p:blipFill>
        <p:spPr>
          <a:xfrm>
            <a:off x="7483138" y="1898650"/>
            <a:ext cx="3053437" cy="4237038"/>
          </a:xfrm>
          <a:prstGeom prst="rect">
            <a:avLst/>
          </a:prstGeom>
          <a:ln>
            <a:solidFill>
              <a:srgbClr val="0A4F57"/>
            </a:solidFill>
          </a:ln>
        </p:spPr>
      </p:pic>
    </p:spTree>
    <p:extLst>
      <p:ext uri="{BB962C8B-B14F-4D97-AF65-F5344CB8AC3E}">
        <p14:creationId xmlns:p14="http://schemas.microsoft.com/office/powerpoint/2010/main" val="194046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060B-FB9C-E0EF-26F0-6019AA600511}"/>
              </a:ext>
            </a:extLst>
          </p:cNvPr>
          <p:cNvSpPr>
            <a:spLocks noGrp="1"/>
          </p:cNvSpPr>
          <p:nvPr>
            <p:ph type="title"/>
          </p:nvPr>
        </p:nvSpPr>
        <p:spPr/>
        <p:txBody>
          <a:bodyPr/>
          <a:lstStyle/>
          <a:p>
            <a:r>
              <a:rPr lang="en-US" dirty="0"/>
              <a:t>Preparing your portfolios</a:t>
            </a:r>
            <a:endParaRPr lang="en-GB" dirty="0"/>
          </a:p>
        </p:txBody>
      </p:sp>
      <p:sp>
        <p:nvSpPr>
          <p:cNvPr id="3" name="Content Placeholder 2">
            <a:extLst>
              <a:ext uri="{FF2B5EF4-FFF2-40B4-BE49-F238E27FC236}">
                <a16:creationId xmlns:a16="http://schemas.microsoft.com/office/drawing/2014/main" id="{7CEABCD2-0538-9A42-6254-B11091660877}"/>
              </a:ext>
            </a:extLst>
          </p:cNvPr>
          <p:cNvSpPr>
            <a:spLocks noGrp="1"/>
          </p:cNvSpPr>
          <p:nvPr>
            <p:ph idx="1"/>
          </p:nvPr>
        </p:nvSpPr>
        <p:spPr/>
        <p:txBody>
          <a:bodyPr/>
          <a:lstStyle/>
          <a:p>
            <a:r>
              <a:rPr lang="en-US" dirty="0"/>
              <a:t>Ensure that the folder (not just individual files), is shared such that anyone with the link is a “viewer”.</a:t>
            </a:r>
          </a:p>
          <a:p>
            <a:r>
              <a:rPr lang="en-US" dirty="0"/>
              <a:t>You can </a:t>
            </a:r>
            <a:r>
              <a:rPr lang="en-US" dirty="0" err="1"/>
              <a:t>unshare</a:t>
            </a:r>
            <a:r>
              <a:rPr lang="en-US" dirty="0"/>
              <a:t> or restrict access to this folder when the ACJ session is not running, but it needs to be visible to viewers so they can see the portfolios in OpenACJ.</a:t>
            </a:r>
          </a:p>
          <a:p>
            <a:endParaRPr lang="en-US" dirty="0"/>
          </a:p>
          <a:p>
            <a:endParaRPr lang="en-GB" dirty="0"/>
          </a:p>
        </p:txBody>
      </p:sp>
      <p:sp>
        <p:nvSpPr>
          <p:cNvPr id="5" name="Text Placeholder 4">
            <a:extLst>
              <a:ext uri="{FF2B5EF4-FFF2-40B4-BE49-F238E27FC236}">
                <a16:creationId xmlns:a16="http://schemas.microsoft.com/office/drawing/2014/main" id="{67C8E849-1A75-A6ED-3728-DE77C92E8C6C}"/>
              </a:ext>
            </a:extLst>
          </p:cNvPr>
          <p:cNvSpPr>
            <a:spLocks noGrp="1"/>
          </p:cNvSpPr>
          <p:nvPr>
            <p:ph type="body" sz="quarter" idx="11"/>
          </p:nvPr>
        </p:nvSpPr>
        <p:spPr/>
        <p:txBody>
          <a:bodyPr/>
          <a:lstStyle/>
          <a:p>
            <a:r>
              <a:rPr lang="en-GB" dirty="0"/>
              <a:t>Sharing the portfolios folder</a:t>
            </a:r>
          </a:p>
        </p:txBody>
      </p:sp>
      <p:pic>
        <p:nvPicPr>
          <p:cNvPr id="6" name="Content Placeholder 5">
            <a:extLst>
              <a:ext uri="{FF2B5EF4-FFF2-40B4-BE49-F238E27FC236}">
                <a16:creationId xmlns:a16="http://schemas.microsoft.com/office/drawing/2014/main" id="{E340DB55-E1E5-D69C-BE50-167A2755EAAF}"/>
              </a:ext>
            </a:extLst>
          </p:cNvPr>
          <p:cNvPicPr>
            <a:picLocks noGrp="1" noChangeAspect="1"/>
          </p:cNvPicPr>
          <p:nvPr>
            <p:ph idx="10"/>
          </p:nvPr>
        </p:nvPicPr>
        <p:blipFill>
          <a:blip r:embed="rId2">
            <a:extLst>
              <a:ext uri="{28A0092B-C50C-407E-A947-70E740481C1C}">
                <a14:useLocalDpi xmlns:a14="http://schemas.microsoft.com/office/drawing/2010/main" val="0"/>
              </a:ext>
            </a:extLst>
          </a:blip>
          <a:srcRect/>
          <a:stretch/>
        </p:blipFill>
        <p:spPr>
          <a:xfrm>
            <a:off x="6800332" y="2183835"/>
            <a:ext cx="4419048" cy="3666667"/>
          </a:xfrm>
          <a:prstGeom prst="rect">
            <a:avLst/>
          </a:prstGeom>
          <a:ln>
            <a:solidFill>
              <a:srgbClr val="0A4F57"/>
            </a:solidFill>
          </a:ln>
        </p:spPr>
      </p:pic>
      <p:sp>
        <p:nvSpPr>
          <p:cNvPr id="7" name="Arrow: Left 6">
            <a:extLst>
              <a:ext uri="{FF2B5EF4-FFF2-40B4-BE49-F238E27FC236}">
                <a16:creationId xmlns:a16="http://schemas.microsoft.com/office/drawing/2014/main" id="{BE2B4D17-371E-3A2A-FBCA-7B1B76E824BA}"/>
              </a:ext>
            </a:extLst>
          </p:cNvPr>
          <p:cNvSpPr/>
          <p:nvPr/>
        </p:nvSpPr>
        <p:spPr>
          <a:xfrm rot="1886061">
            <a:off x="10898123" y="4875826"/>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3299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731ACB-37B8-1979-EE61-025A3E990EF5}"/>
              </a:ext>
            </a:extLst>
          </p:cNvPr>
          <p:cNvSpPr>
            <a:spLocks noGrp="1"/>
          </p:cNvSpPr>
          <p:nvPr>
            <p:ph type="subTitle" idx="1"/>
          </p:nvPr>
        </p:nvSpPr>
        <p:spPr/>
        <p:txBody>
          <a:bodyPr/>
          <a:lstStyle/>
          <a:p>
            <a:r>
              <a:rPr lang="en-GB" dirty="0"/>
              <a:t>If you have questions regarding setting up a judging session in OpenACJ, please contact Jeffrey.buckley@tus.ie</a:t>
            </a:r>
          </a:p>
        </p:txBody>
      </p:sp>
    </p:spTree>
    <p:extLst>
      <p:ext uri="{BB962C8B-B14F-4D97-AF65-F5344CB8AC3E}">
        <p14:creationId xmlns:p14="http://schemas.microsoft.com/office/powerpoint/2010/main" val="305794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76AD6-CA1B-1FD7-6F19-B454AB3D3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F0536-5AAA-E053-CF3B-8EE6BAE1A88B}"/>
              </a:ext>
            </a:extLst>
          </p:cNvPr>
          <p:cNvSpPr>
            <a:spLocks noGrp="1"/>
          </p:cNvSpPr>
          <p:nvPr>
            <p:ph type="title"/>
          </p:nvPr>
        </p:nvSpPr>
        <p:spPr/>
        <p:txBody>
          <a:bodyPr/>
          <a:lstStyle/>
          <a:p>
            <a:r>
              <a:rPr lang="en-US" dirty="0"/>
              <a:t>Preparing your portfolios</a:t>
            </a:r>
            <a:endParaRPr lang="en-GB" dirty="0"/>
          </a:p>
        </p:txBody>
      </p:sp>
      <p:sp>
        <p:nvSpPr>
          <p:cNvPr id="3" name="Content Placeholder 2">
            <a:extLst>
              <a:ext uri="{FF2B5EF4-FFF2-40B4-BE49-F238E27FC236}">
                <a16:creationId xmlns:a16="http://schemas.microsoft.com/office/drawing/2014/main" id="{425CD550-2792-52FF-3E20-2A0C35D2B053}"/>
              </a:ext>
            </a:extLst>
          </p:cNvPr>
          <p:cNvSpPr>
            <a:spLocks noGrp="1"/>
          </p:cNvSpPr>
          <p:nvPr>
            <p:ph idx="1"/>
          </p:nvPr>
        </p:nvSpPr>
        <p:spPr/>
        <p:txBody>
          <a:bodyPr>
            <a:normAutofit/>
          </a:bodyPr>
          <a:lstStyle/>
          <a:p>
            <a:r>
              <a:rPr lang="en-US" sz="2000" dirty="0"/>
              <a:t>Next you need to create an Excel file which contains links to each portfolio.</a:t>
            </a:r>
          </a:p>
          <a:p>
            <a:r>
              <a:rPr lang="en-US" sz="2000" dirty="0"/>
              <a:t>You get these links by copying the “share” link.</a:t>
            </a:r>
          </a:p>
          <a:p>
            <a:endParaRPr lang="en-US" sz="2000" dirty="0"/>
          </a:p>
        </p:txBody>
      </p:sp>
      <p:pic>
        <p:nvPicPr>
          <p:cNvPr id="5" name="Picture 4">
            <a:extLst>
              <a:ext uri="{FF2B5EF4-FFF2-40B4-BE49-F238E27FC236}">
                <a16:creationId xmlns:a16="http://schemas.microsoft.com/office/drawing/2014/main" id="{4B17EDE7-2CAC-280D-0864-02C289F24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13334" y="2660241"/>
            <a:ext cx="4965332" cy="3516722"/>
          </a:xfrm>
          <a:prstGeom prst="rect">
            <a:avLst/>
          </a:prstGeom>
          <a:ln>
            <a:solidFill>
              <a:srgbClr val="0A4F57"/>
            </a:solidFill>
          </a:ln>
        </p:spPr>
      </p:pic>
      <p:sp>
        <p:nvSpPr>
          <p:cNvPr id="9" name="Arrow: Left 8">
            <a:extLst>
              <a:ext uri="{FF2B5EF4-FFF2-40B4-BE49-F238E27FC236}">
                <a16:creationId xmlns:a16="http://schemas.microsoft.com/office/drawing/2014/main" id="{11F1C4E9-7066-2C89-8C2B-A7B2D4290182}"/>
              </a:ext>
            </a:extLst>
          </p:cNvPr>
          <p:cNvSpPr/>
          <p:nvPr/>
        </p:nvSpPr>
        <p:spPr>
          <a:xfrm rot="1886061">
            <a:off x="7536360" y="5527556"/>
            <a:ext cx="865762" cy="457200"/>
          </a:xfrm>
          <a:prstGeom prst="leftArrow">
            <a:avLst/>
          </a:prstGeom>
          <a:solidFill>
            <a:srgbClr val="FA8072"/>
          </a:solidFill>
          <a:ln w="28575">
            <a:solidFill>
              <a:srgbClr val="0A4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673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03C5-BCEB-3616-B258-926D4C3E99E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FF43265-F0C1-0169-D169-A997063DA913}"/>
              </a:ext>
            </a:extLst>
          </p:cNvPr>
          <p:cNvPicPr>
            <a:picLocks noChangeAspect="1"/>
          </p:cNvPicPr>
          <p:nvPr/>
        </p:nvPicPr>
        <p:blipFill>
          <a:blip r:embed="rId2"/>
          <a:stretch>
            <a:fillRect/>
          </a:stretch>
        </p:blipFill>
        <p:spPr>
          <a:xfrm>
            <a:off x="1618625" y="4386013"/>
            <a:ext cx="8954750" cy="1790950"/>
          </a:xfrm>
          <a:prstGeom prst="rect">
            <a:avLst/>
          </a:prstGeom>
        </p:spPr>
      </p:pic>
      <p:sp>
        <p:nvSpPr>
          <p:cNvPr id="2" name="Title 1">
            <a:extLst>
              <a:ext uri="{FF2B5EF4-FFF2-40B4-BE49-F238E27FC236}">
                <a16:creationId xmlns:a16="http://schemas.microsoft.com/office/drawing/2014/main" id="{B0E9E473-B056-A6B8-5146-25E6955174BA}"/>
              </a:ext>
            </a:extLst>
          </p:cNvPr>
          <p:cNvSpPr>
            <a:spLocks noGrp="1"/>
          </p:cNvSpPr>
          <p:nvPr>
            <p:ph type="title"/>
          </p:nvPr>
        </p:nvSpPr>
        <p:spPr/>
        <p:txBody>
          <a:bodyPr/>
          <a:lstStyle/>
          <a:p>
            <a:r>
              <a:rPr lang="en-US" dirty="0"/>
              <a:t>Preparing your portfolios</a:t>
            </a:r>
            <a:endParaRPr lang="en-GB" dirty="0"/>
          </a:p>
        </p:txBody>
      </p:sp>
      <p:sp>
        <p:nvSpPr>
          <p:cNvPr id="3" name="Content Placeholder 2">
            <a:extLst>
              <a:ext uri="{FF2B5EF4-FFF2-40B4-BE49-F238E27FC236}">
                <a16:creationId xmlns:a16="http://schemas.microsoft.com/office/drawing/2014/main" id="{FA64A976-515E-2007-4D50-952CC57CE206}"/>
              </a:ext>
            </a:extLst>
          </p:cNvPr>
          <p:cNvSpPr>
            <a:spLocks noGrp="1"/>
          </p:cNvSpPr>
          <p:nvPr>
            <p:ph idx="1"/>
          </p:nvPr>
        </p:nvSpPr>
        <p:spPr/>
        <p:txBody>
          <a:bodyPr>
            <a:normAutofit/>
          </a:bodyPr>
          <a:lstStyle/>
          <a:p>
            <a:r>
              <a:rPr lang="en-US" sz="1800" dirty="0"/>
              <a:t>Use either the provided template on the OpenACJ webpage (</a:t>
            </a:r>
            <a:r>
              <a:rPr lang="en-US" sz="1800" dirty="0">
                <a:hlinkClick r:id="rId3"/>
              </a:rPr>
              <a:t>https://cater-network.com/apps/openacj.html</a:t>
            </a:r>
            <a:r>
              <a:rPr lang="en-US" sz="1800" dirty="0"/>
              <a:t>) or create an Excel file with these </a:t>
            </a:r>
            <a:r>
              <a:rPr lang="en-US" sz="1800" b="1" u="sng" dirty="0"/>
              <a:t>exact column headings </a:t>
            </a:r>
            <a:r>
              <a:rPr lang="en-US" sz="1800" dirty="0"/>
              <a:t>(“Portfolio name” and “link”).</a:t>
            </a:r>
          </a:p>
          <a:p>
            <a:r>
              <a:rPr lang="en-US" sz="1800" dirty="0"/>
              <a:t>Give each portfolio a name in column A, and paste the sharing links for each portfolio correspondingly into column B. You should have one row for each portfolio.</a:t>
            </a:r>
          </a:p>
          <a:p>
            <a:r>
              <a:rPr lang="en-US" sz="1800" dirty="0"/>
              <a:t>In the image below, the links are partially redacted, but you should have a full link in this general format. </a:t>
            </a:r>
          </a:p>
          <a:p>
            <a:r>
              <a:rPr lang="en-US" sz="1800" dirty="0"/>
              <a:t>Save this file locally on your computer, not in your Google Drive. If you do want to save this in Google Drive, save it in a new, unshared folder.</a:t>
            </a:r>
          </a:p>
          <a:p>
            <a:endParaRPr lang="en-US" sz="1800" dirty="0"/>
          </a:p>
        </p:txBody>
      </p:sp>
    </p:spTree>
    <p:extLst>
      <p:ext uri="{BB962C8B-B14F-4D97-AF65-F5344CB8AC3E}">
        <p14:creationId xmlns:p14="http://schemas.microsoft.com/office/powerpoint/2010/main" val="298110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2103</TotalTime>
  <Words>4759</Words>
  <Application>Microsoft Office PowerPoint</Application>
  <PresentationFormat>Widescreen</PresentationFormat>
  <Paragraphs>346</Paragraphs>
  <Slides>70</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Aptos</vt:lpstr>
      <vt:lpstr>Arial</vt:lpstr>
      <vt:lpstr>Inter</vt:lpstr>
      <vt:lpstr>Outfit</vt:lpstr>
      <vt:lpstr>Wingdings</vt:lpstr>
      <vt:lpstr>Office Theme</vt:lpstr>
      <vt:lpstr>OpenACJ</vt:lpstr>
      <vt:lpstr>Before you begin, setting up your Google account</vt:lpstr>
      <vt:lpstr>Intermittent check list</vt:lpstr>
      <vt:lpstr>PowerPoint Presentation</vt:lpstr>
      <vt:lpstr>Preparing your portfolios</vt:lpstr>
      <vt:lpstr>Preparing your portfolios</vt:lpstr>
      <vt:lpstr>Preparing your portfolios</vt:lpstr>
      <vt:lpstr>Preparing your portfolios</vt:lpstr>
      <vt:lpstr>Preparing your portfolios</vt:lpstr>
      <vt:lpstr>Intermittent check list</vt:lpstr>
      <vt:lpstr>PowerPoint Presentation</vt:lpstr>
      <vt:lpstr>Preparing your judges</vt:lpstr>
      <vt:lpstr>Intermittent check list</vt:lpstr>
      <vt:lpstr>PowerPoint Presentation</vt:lpstr>
      <vt:lpstr>Preparing your data sheet</vt:lpstr>
      <vt:lpstr>Preparing your data sheet</vt:lpstr>
      <vt:lpstr>Intermittent check list</vt:lpstr>
      <vt:lpstr>PowerPoint Presentation</vt:lpstr>
      <vt:lpstr>Setting up an OpenACJ session</vt:lpstr>
      <vt:lpstr>Setting up an OpenACJ session</vt:lpstr>
      <vt:lpstr>Setting up an OpenACJ session</vt:lpstr>
      <vt:lpstr>Setting up an OpenACJ session: Connect</vt:lpstr>
      <vt:lpstr>Setting up an OpenACJ session: Connect</vt:lpstr>
      <vt:lpstr>Setting up an OpenACJ session: Connect</vt:lpstr>
      <vt:lpstr>Setting up an OpenACJ session: Data</vt:lpstr>
      <vt:lpstr>Setting up an OpenACJ session: Data</vt:lpstr>
      <vt:lpstr>Setting up an OpenACJ session: Data</vt:lpstr>
      <vt:lpstr>Setting up an OpenACJ session: Data</vt:lpstr>
      <vt:lpstr>Setting up an OpenACJ session: Data</vt:lpstr>
      <vt:lpstr>Setting up an OpenACJ session: Data</vt:lpstr>
      <vt:lpstr>Setting up an OpenACJ session: Session Options</vt:lpstr>
      <vt:lpstr>Setting up an OpenACJ session: Session Options</vt:lpstr>
      <vt:lpstr>Setting up an OpenACJ session: Session Options</vt:lpstr>
      <vt:lpstr>Setting up an OpenACJ session: Session Options</vt:lpstr>
      <vt:lpstr>Setting up an OpenACJ session: Session Options</vt:lpstr>
      <vt:lpstr>Setting up an OpenACJ session: Queue Control</vt:lpstr>
      <vt:lpstr>Setting up an OpenACJ session: Queue Control</vt:lpstr>
      <vt:lpstr>Setting up an OpenACJ session: Queue Control</vt:lpstr>
      <vt:lpstr>Setting up an OpenACJ session: Queue Control</vt:lpstr>
      <vt:lpstr>Setting up an OpenACJ session: Queue Control</vt:lpstr>
      <vt:lpstr>Setting up an OpenACJ session: Queue Control</vt:lpstr>
      <vt:lpstr>Setting up an OpenACJ session: Queue Control</vt:lpstr>
      <vt:lpstr>Setting up an OpenACJ session: Queue Control</vt:lpstr>
      <vt:lpstr>Setting up an OpenACJ session: Launching the session</vt:lpstr>
      <vt:lpstr>PowerPoint Presentation</vt:lpstr>
      <vt:lpstr>The judge experience</vt:lpstr>
      <vt:lpstr>The judge experience</vt:lpstr>
      <vt:lpstr>The judge experience</vt:lpstr>
      <vt:lpstr>The judge experience</vt:lpstr>
      <vt:lpstr>The judge experience</vt:lpstr>
      <vt:lpstr>The judge experience</vt:lpstr>
      <vt:lpstr>PowerPoint Presentation</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The data and outputs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Jeffrey Buckley</dc:creator>
  <cp:lastModifiedBy>Jeffrey Buckley</cp:lastModifiedBy>
  <cp:revision>14</cp:revision>
  <dcterms:created xsi:type="dcterms:W3CDTF">2026-05-28T09:37:14Z</dcterms:created>
  <dcterms:modified xsi:type="dcterms:W3CDTF">2026-06-02T03:26:33Z</dcterms:modified>
</cp:coreProperties>
</file>