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0" r:id="rId2"/>
    <p:sldId id="261" r:id="rId3"/>
    <p:sldId id="258" r:id="rId4"/>
    <p:sldId id="298" r:id="rId5"/>
    <p:sldId id="264" r:id="rId6"/>
    <p:sldId id="265" r:id="rId7"/>
    <p:sldId id="266" r:id="rId8"/>
    <p:sldId id="29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1" r:id="rId27"/>
    <p:sldId id="283" r:id="rId28"/>
    <p:sldId id="284" r:id="rId29"/>
    <p:sldId id="285" r:id="rId30"/>
    <p:sldId id="286" r:id="rId31"/>
    <p:sldId id="288" r:id="rId32"/>
    <p:sldId id="302" r:id="rId33"/>
    <p:sldId id="287" r:id="rId34"/>
    <p:sldId id="289" r:id="rId35"/>
    <p:sldId id="290" r:id="rId36"/>
    <p:sldId id="291" r:id="rId37"/>
    <p:sldId id="292" r:id="rId38"/>
    <p:sldId id="303" r:id="rId39"/>
    <p:sldId id="293" r:id="rId40"/>
    <p:sldId id="294" r:id="rId41"/>
    <p:sldId id="295" r:id="rId42"/>
    <p:sldId id="296" r:id="rId43"/>
    <p:sldId id="304" r:id="rId44"/>
    <p:sldId id="297" r:id="rId45"/>
    <p:sldId id="26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F57"/>
    <a:srgbClr val="FA8072"/>
    <a:srgbClr val="FFFAEA"/>
    <a:srgbClr val="DCEAE8"/>
    <a:srgbClr val="3F6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55B9-3B39-4877-AA03-45D4F5F2055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3BA7F-422F-4AEB-BDEE-69147A8A6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8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3BA7F-422F-4AEB-BDEE-69147A8A6E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5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CD2D-E532-59F2-CB1A-1A526F99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EF2BB-E5D6-A0A1-0448-FB653071B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34C4B-7611-1158-ED23-6478BF356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B883-6901-2118-7E6A-5BF690EC3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3BA7F-422F-4AEB-BDEE-69147A8A6E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D2EA0-C542-08F7-20D1-152C0637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A1BF4-2555-D22B-0C09-D331A2A9B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6400A-AF7B-6C69-4393-3D2D0DE89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1E70-0F1C-A74C-C94D-CD5A9120D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3BA7F-422F-4AEB-BDEE-69147A8A6E3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5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CC86-2AB4-F757-D46B-7FCBCE9E6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0F903-04BB-7C64-9DAE-C411E7FC8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BFFC9-8A19-B9A2-7879-79CD042DF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85D31-E309-DC23-BD9D-69DD881B8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3BA7F-422F-4AEB-BDEE-69147A8A6E3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C7666FE1-0CA0-3B2B-2455-DB0D01F60A30}"/>
              </a:ext>
            </a:extLst>
          </p:cNvPr>
          <p:cNvSpPr/>
          <p:nvPr userDrawn="1"/>
        </p:nvSpPr>
        <p:spPr>
          <a:xfrm>
            <a:off x="8449056" y="0"/>
            <a:ext cx="3733495" cy="6858000"/>
          </a:xfrm>
          <a:prstGeom prst="rect">
            <a:avLst/>
          </a:prstGeom>
          <a:solidFill>
            <a:srgbClr val="063A4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0">
            <a:extLst>
              <a:ext uri="{FF2B5EF4-FFF2-40B4-BE49-F238E27FC236}">
                <a16:creationId xmlns:a16="http://schemas.microsoft.com/office/drawing/2014/main" id="{B0B75BCC-4EBE-24C2-4BE6-E1842AE55C93}"/>
              </a:ext>
            </a:extLst>
          </p:cNvPr>
          <p:cNvSpPr/>
          <p:nvPr userDrawn="1"/>
        </p:nvSpPr>
        <p:spPr>
          <a:xfrm>
            <a:off x="0" y="0"/>
            <a:ext cx="8339328" cy="6858000"/>
          </a:xfrm>
          <a:prstGeom prst="rect">
            <a:avLst/>
          </a:prstGeom>
          <a:solidFill>
            <a:srgbClr val="0A4F57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lIns="0"/>
          <a:lstStyle/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FFAF5-B077-01A0-E4F6-59ED534A67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368" y="1713102"/>
            <a:ext cx="7018780" cy="1508125"/>
          </a:xfrm>
        </p:spPr>
        <p:txBody>
          <a:bodyPr lIns="0"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9605E34C-71FA-60F7-EF03-1CE75AAC04E5}"/>
              </a:ext>
            </a:extLst>
          </p:cNvPr>
          <p:cNvSpPr/>
          <p:nvPr userDrawn="1"/>
        </p:nvSpPr>
        <p:spPr>
          <a:xfrm>
            <a:off x="658368" y="484632"/>
            <a:ext cx="41148" cy="310896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77A65897-7343-0F61-C63F-42C7F7DE8F86}"/>
              </a:ext>
            </a:extLst>
          </p:cNvPr>
          <p:cNvSpPr/>
          <p:nvPr userDrawn="1"/>
        </p:nvSpPr>
        <p:spPr>
          <a:xfrm>
            <a:off x="786384" y="438912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FAEA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8CBF1-6F96-CA92-2735-D8F60B1CDE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367" y="3376800"/>
            <a:ext cx="7018781" cy="762001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600">
                <a:solidFill>
                  <a:srgbClr val="DCEAE8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35F2F629-545E-47E5-1D7F-6076763E8F90}"/>
              </a:ext>
            </a:extLst>
          </p:cNvPr>
          <p:cNvSpPr/>
          <p:nvPr userDrawn="1"/>
        </p:nvSpPr>
        <p:spPr>
          <a:xfrm>
            <a:off x="658368" y="4187952"/>
            <a:ext cx="749808" cy="64008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AB4C3705-5D0D-8FAE-C2D2-41DF7AAB939F}"/>
              </a:ext>
            </a:extLst>
          </p:cNvPr>
          <p:cNvSpPr/>
          <p:nvPr userDrawn="1"/>
        </p:nvSpPr>
        <p:spPr>
          <a:xfrm>
            <a:off x="8339328" y="0"/>
            <a:ext cx="109728" cy="6858000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9">
            <a:extLst>
              <a:ext uri="{FF2B5EF4-FFF2-40B4-BE49-F238E27FC236}">
                <a16:creationId xmlns:a16="http://schemas.microsoft.com/office/drawing/2014/main" id="{72FA5C7A-98AF-6030-31EB-FE4F0EECFB3C}"/>
              </a:ext>
            </a:extLst>
          </p:cNvPr>
          <p:cNvSpPr/>
          <p:nvPr userDrawn="1"/>
        </p:nvSpPr>
        <p:spPr>
          <a:xfrm>
            <a:off x="658368" y="6291072"/>
            <a:ext cx="7018782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Shape 16">
            <a:extLst>
              <a:ext uri="{FF2B5EF4-FFF2-40B4-BE49-F238E27FC236}">
                <a16:creationId xmlns:a16="http://schemas.microsoft.com/office/drawing/2014/main" id="{399EC983-2269-B696-9C76-6D4DB7C779ED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17">
            <a:extLst>
              <a:ext uri="{FF2B5EF4-FFF2-40B4-BE49-F238E27FC236}">
                <a16:creationId xmlns:a16="http://schemas.microsoft.com/office/drawing/2014/main" id="{B750DF28-ADD8-E672-5386-2B47EAAFFD04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chemeClr val="bg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chemeClr val="bg1"/>
              </a:solidFill>
            </a:endParaRPr>
          </a:p>
        </p:txBody>
      </p:sp>
      <p:sp>
        <p:nvSpPr>
          <p:cNvPr id="16" name="Text 18">
            <a:extLst>
              <a:ext uri="{FF2B5EF4-FFF2-40B4-BE49-F238E27FC236}">
                <a16:creationId xmlns:a16="http://schemas.microsoft.com/office/drawing/2014/main" id="{E719A351-7232-24DA-D8A6-AE284B87DBE3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03B8FE-6C2D-2B17-77B6-BE4215EAC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7" y="4490622"/>
            <a:ext cx="7018781" cy="88741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buNone/>
              <a:defRPr lang="en-GB" sz="1400" dirty="0">
                <a:solidFill>
                  <a:srgbClr val="DCEAE8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lvl="0" indent="0">
              <a:buNone/>
            </a:pPr>
            <a:r>
              <a:rPr lang="en-GB" dirty="0"/>
              <a:t>Presenter(s)</a:t>
            </a:r>
          </a:p>
        </p:txBody>
      </p:sp>
    </p:spTree>
    <p:extLst>
      <p:ext uri="{BB962C8B-B14F-4D97-AF65-F5344CB8AC3E}">
        <p14:creationId xmlns:p14="http://schemas.microsoft.com/office/powerpoint/2010/main" val="26254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2B0E-EE81-212C-6887-327DD497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F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4E7674-ACFE-9F09-B8F0-034F8EE05C43}"/>
              </a:ext>
            </a:extLst>
          </p:cNvPr>
          <p:cNvSpPr txBox="1">
            <a:spLocks/>
          </p:cNvSpPr>
          <p:nvPr userDrawn="1"/>
        </p:nvSpPr>
        <p:spPr>
          <a:xfrm>
            <a:off x="8790432" y="6425755"/>
            <a:ext cx="2743200" cy="2129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0A4F57"/>
                </a:solidFill>
                <a:latin typeface="Inter" panose="020F0502020204030204" pitchFamily="2" charset="0"/>
                <a:ea typeface="Inter" panose="020F05020202040302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1EB9-767D-4E98-9D5C-2AE2F8D0F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8760827B-E58F-1588-3F1C-86734739A9A7}"/>
              </a:ext>
            </a:extLst>
          </p:cNvPr>
          <p:cNvSpPr/>
          <p:nvPr userDrawn="1"/>
        </p:nvSpPr>
        <p:spPr>
          <a:xfrm>
            <a:off x="658368" y="6291072"/>
            <a:ext cx="10881360" cy="0"/>
          </a:xfrm>
          <a:prstGeom prst="line">
            <a:avLst/>
          </a:prstGeom>
          <a:noFill/>
          <a:ln w="10160">
            <a:solidFill>
              <a:srgbClr val="0A4F57">
                <a:alpha val="1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16">
            <a:extLst>
              <a:ext uri="{FF2B5EF4-FFF2-40B4-BE49-F238E27FC236}">
                <a16:creationId xmlns:a16="http://schemas.microsoft.com/office/drawing/2014/main" id="{EA89B799-A8D9-5A20-7C7B-C294FF9DF517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id="{9A7A950A-218F-C2D0-3A44-FCA6FE34AD9E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rgbClr val="0A4F5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rgbClr val="0A4F57"/>
              </a:solidFill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062E8E29-591E-2879-66BC-CE7B25CD443E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0A4F5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rgbClr val="0A4F57"/>
              </a:solidFill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0AC9BF6B-4F7E-6FCC-AE27-F2C17E761C19}"/>
              </a:ext>
            </a:extLst>
          </p:cNvPr>
          <p:cNvSpPr/>
          <p:nvPr userDrawn="1"/>
        </p:nvSpPr>
        <p:spPr>
          <a:xfrm>
            <a:off x="658368" y="1307592"/>
            <a:ext cx="720000" cy="72000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4AC47B8-1A9C-C99D-04DC-06788D55EFB4}"/>
              </a:ext>
            </a:extLst>
          </p:cNvPr>
          <p:cNvSpPr/>
          <p:nvPr userDrawn="1"/>
        </p:nvSpPr>
        <p:spPr>
          <a:xfrm>
            <a:off x="810768" y="6443472"/>
            <a:ext cx="10881360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814999-1FB8-59A9-631F-E95037CBE6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368" y="1825625"/>
            <a:ext cx="10881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36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2B0E-EE81-212C-6887-327DD497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F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4E7674-ACFE-9F09-B8F0-034F8EE05C43}"/>
              </a:ext>
            </a:extLst>
          </p:cNvPr>
          <p:cNvSpPr txBox="1">
            <a:spLocks/>
          </p:cNvSpPr>
          <p:nvPr userDrawn="1"/>
        </p:nvSpPr>
        <p:spPr>
          <a:xfrm>
            <a:off x="8790432" y="6425755"/>
            <a:ext cx="2743200" cy="2129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0A4F57"/>
                </a:solidFill>
                <a:latin typeface="Inter" panose="020F0502020204030204" pitchFamily="2" charset="0"/>
                <a:ea typeface="Inter" panose="020F05020202040302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1EB9-767D-4E98-9D5C-2AE2F8D0F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8760827B-E58F-1588-3F1C-86734739A9A7}"/>
              </a:ext>
            </a:extLst>
          </p:cNvPr>
          <p:cNvSpPr/>
          <p:nvPr userDrawn="1"/>
        </p:nvSpPr>
        <p:spPr>
          <a:xfrm>
            <a:off x="658368" y="6291072"/>
            <a:ext cx="10881360" cy="0"/>
          </a:xfrm>
          <a:prstGeom prst="line">
            <a:avLst/>
          </a:prstGeom>
          <a:noFill/>
          <a:ln w="10160">
            <a:solidFill>
              <a:srgbClr val="0A4F57">
                <a:alpha val="1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16">
            <a:extLst>
              <a:ext uri="{FF2B5EF4-FFF2-40B4-BE49-F238E27FC236}">
                <a16:creationId xmlns:a16="http://schemas.microsoft.com/office/drawing/2014/main" id="{EA89B799-A8D9-5A20-7C7B-C294FF9DF517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id="{9A7A950A-218F-C2D0-3A44-FCA6FE34AD9E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rgbClr val="0A4F5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rgbClr val="0A4F57"/>
              </a:solidFill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062E8E29-591E-2879-66BC-CE7B25CD443E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0A4F5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rgbClr val="0A4F57"/>
              </a:solidFill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0AC9BF6B-4F7E-6FCC-AE27-F2C17E761C19}"/>
              </a:ext>
            </a:extLst>
          </p:cNvPr>
          <p:cNvSpPr/>
          <p:nvPr userDrawn="1"/>
        </p:nvSpPr>
        <p:spPr>
          <a:xfrm>
            <a:off x="658368" y="1307592"/>
            <a:ext cx="720000" cy="72000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4AC47B8-1A9C-C99D-04DC-06788D55EFB4}"/>
              </a:ext>
            </a:extLst>
          </p:cNvPr>
          <p:cNvSpPr/>
          <p:nvPr userDrawn="1"/>
        </p:nvSpPr>
        <p:spPr>
          <a:xfrm>
            <a:off x="810768" y="6443472"/>
            <a:ext cx="10881360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814999-1FB8-59A9-631F-E95037CB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657856"/>
            <a:ext cx="5047106" cy="347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2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D65B7686-E74B-4466-D57B-C0275F19701A}"/>
              </a:ext>
            </a:extLst>
          </p:cNvPr>
          <p:cNvSpPr/>
          <p:nvPr userDrawn="1"/>
        </p:nvSpPr>
        <p:spPr>
          <a:xfrm>
            <a:off x="658367" y="2505456"/>
            <a:ext cx="5047107" cy="0"/>
          </a:xfrm>
          <a:prstGeom prst="line">
            <a:avLst/>
          </a:prstGeom>
          <a:noFill/>
          <a:ln w="25400">
            <a:solidFill>
              <a:srgbClr val="FA80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D4DF5F4D-E62B-81C0-5AE4-C0E8B4929A33}"/>
              </a:ext>
            </a:extLst>
          </p:cNvPr>
          <p:cNvSpPr/>
          <p:nvPr userDrawn="1"/>
        </p:nvSpPr>
        <p:spPr>
          <a:xfrm>
            <a:off x="6486525" y="2505456"/>
            <a:ext cx="5047107" cy="0"/>
          </a:xfrm>
          <a:prstGeom prst="line">
            <a:avLst/>
          </a:prstGeom>
          <a:noFill/>
          <a:ln w="25400">
            <a:solidFill>
              <a:srgbClr val="FA80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C84CDAB9-B5F5-B51B-1A08-CAFFF945D067}"/>
              </a:ext>
            </a:extLst>
          </p:cNvPr>
          <p:cNvSpPr/>
          <p:nvPr userDrawn="1"/>
        </p:nvSpPr>
        <p:spPr>
          <a:xfrm>
            <a:off x="6084570" y="1898016"/>
            <a:ext cx="22860" cy="3600000"/>
          </a:xfrm>
          <a:prstGeom prst="rect">
            <a:avLst/>
          </a:prstGeom>
          <a:solidFill>
            <a:srgbClr val="D4E2D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0026108-5D68-C34D-D5F5-AD25DCB076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6525" y="2657856"/>
            <a:ext cx="5047106" cy="347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2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131669E-8A98-C7D5-942B-A7F1B72ED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367" y="1898016"/>
            <a:ext cx="5046662" cy="479425"/>
          </a:xfrm>
        </p:spPr>
        <p:txBody>
          <a:bodyPr lIns="0" anchor="ctr">
            <a:normAutofit/>
          </a:bodyPr>
          <a:lstStyle>
            <a:lvl1pPr>
              <a:buNone/>
              <a:defRPr sz="2000" b="1">
                <a:solidFill>
                  <a:srgbClr val="0A4F57"/>
                </a:solidFill>
              </a:defRPr>
            </a:lvl1pPr>
          </a:lstStyle>
          <a:p>
            <a:pPr lvl="0"/>
            <a:r>
              <a:rPr lang="en-GB" dirty="0"/>
              <a:t>Left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C051F57-718C-1A4F-8604-936E0EDEF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6969" y="1898016"/>
            <a:ext cx="5046662" cy="479425"/>
          </a:xfrm>
        </p:spPr>
        <p:txBody>
          <a:bodyPr lIns="0" anchor="ctr">
            <a:normAutofit/>
          </a:bodyPr>
          <a:lstStyle>
            <a:lvl1pPr>
              <a:buNone/>
              <a:defRPr sz="2000" b="1">
                <a:solidFill>
                  <a:srgbClr val="0A4F57"/>
                </a:solidFill>
              </a:defRPr>
            </a:lvl1pPr>
          </a:lstStyle>
          <a:p>
            <a:pPr lvl="0"/>
            <a:r>
              <a:rPr lang="en-GB" dirty="0"/>
              <a:t>Right title</a:t>
            </a:r>
          </a:p>
        </p:txBody>
      </p:sp>
    </p:spTree>
    <p:extLst>
      <p:ext uri="{BB962C8B-B14F-4D97-AF65-F5344CB8AC3E}">
        <p14:creationId xmlns:p14="http://schemas.microsoft.com/office/powerpoint/2010/main" val="12309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2B0E-EE81-212C-6887-327DD497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F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4E7674-ACFE-9F09-B8F0-034F8EE05C43}"/>
              </a:ext>
            </a:extLst>
          </p:cNvPr>
          <p:cNvSpPr txBox="1">
            <a:spLocks/>
          </p:cNvSpPr>
          <p:nvPr userDrawn="1"/>
        </p:nvSpPr>
        <p:spPr>
          <a:xfrm>
            <a:off x="8790432" y="6425755"/>
            <a:ext cx="2743200" cy="2129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0A4F57"/>
                </a:solidFill>
                <a:latin typeface="Inter" panose="020F0502020204030204" pitchFamily="2" charset="0"/>
                <a:ea typeface="Inter" panose="020F05020202040302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1EB9-767D-4E98-9D5C-2AE2F8D0F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8760827B-E58F-1588-3F1C-86734739A9A7}"/>
              </a:ext>
            </a:extLst>
          </p:cNvPr>
          <p:cNvSpPr/>
          <p:nvPr userDrawn="1"/>
        </p:nvSpPr>
        <p:spPr>
          <a:xfrm>
            <a:off x="658368" y="6291072"/>
            <a:ext cx="10881360" cy="0"/>
          </a:xfrm>
          <a:prstGeom prst="line">
            <a:avLst/>
          </a:prstGeom>
          <a:noFill/>
          <a:ln w="10160">
            <a:solidFill>
              <a:srgbClr val="0A4F57">
                <a:alpha val="1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16">
            <a:extLst>
              <a:ext uri="{FF2B5EF4-FFF2-40B4-BE49-F238E27FC236}">
                <a16:creationId xmlns:a16="http://schemas.microsoft.com/office/drawing/2014/main" id="{EA89B799-A8D9-5A20-7C7B-C294FF9DF517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id="{9A7A950A-218F-C2D0-3A44-FCA6FE34AD9E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rgbClr val="0A4F5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rgbClr val="0A4F57"/>
              </a:solidFill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062E8E29-591E-2879-66BC-CE7B25CD443E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0A4F5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rgbClr val="0A4F57"/>
              </a:solidFill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0AC9BF6B-4F7E-6FCC-AE27-F2C17E761C19}"/>
              </a:ext>
            </a:extLst>
          </p:cNvPr>
          <p:cNvSpPr/>
          <p:nvPr userDrawn="1"/>
        </p:nvSpPr>
        <p:spPr>
          <a:xfrm>
            <a:off x="658368" y="1307592"/>
            <a:ext cx="720000" cy="72000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4AC47B8-1A9C-C99D-04DC-06788D55EFB4}"/>
              </a:ext>
            </a:extLst>
          </p:cNvPr>
          <p:cNvSpPr/>
          <p:nvPr userDrawn="1"/>
        </p:nvSpPr>
        <p:spPr>
          <a:xfrm>
            <a:off x="810768" y="6443472"/>
            <a:ext cx="10881360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814999-1FB8-59A9-631F-E95037CB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657856"/>
            <a:ext cx="5047106" cy="347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2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D65B7686-E74B-4466-D57B-C0275F19701A}"/>
              </a:ext>
            </a:extLst>
          </p:cNvPr>
          <p:cNvSpPr/>
          <p:nvPr userDrawn="1"/>
        </p:nvSpPr>
        <p:spPr>
          <a:xfrm>
            <a:off x="658367" y="2505456"/>
            <a:ext cx="5047107" cy="0"/>
          </a:xfrm>
          <a:prstGeom prst="line">
            <a:avLst/>
          </a:prstGeom>
          <a:noFill/>
          <a:ln w="25400">
            <a:solidFill>
              <a:srgbClr val="FA80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C84CDAB9-B5F5-B51B-1A08-CAFFF945D067}"/>
              </a:ext>
            </a:extLst>
          </p:cNvPr>
          <p:cNvSpPr/>
          <p:nvPr userDrawn="1"/>
        </p:nvSpPr>
        <p:spPr>
          <a:xfrm>
            <a:off x="6084570" y="1898016"/>
            <a:ext cx="22860" cy="3600000"/>
          </a:xfrm>
          <a:prstGeom prst="rect">
            <a:avLst/>
          </a:prstGeom>
          <a:solidFill>
            <a:srgbClr val="D4E2D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0026108-5D68-C34D-D5F5-AD25DCB076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6525" y="1898016"/>
            <a:ext cx="5047106" cy="423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4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2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1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131669E-8A98-C7D5-942B-A7F1B72ED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367" y="1898016"/>
            <a:ext cx="5046662" cy="479425"/>
          </a:xfrm>
        </p:spPr>
        <p:txBody>
          <a:bodyPr lIns="0" anchor="ctr">
            <a:normAutofit/>
          </a:bodyPr>
          <a:lstStyle>
            <a:lvl1pPr>
              <a:buNone/>
              <a:defRPr sz="2000" b="1">
                <a:solidFill>
                  <a:srgbClr val="0A4F57"/>
                </a:solidFill>
              </a:defRPr>
            </a:lvl1pPr>
          </a:lstStyle>
          <a:p>
            <a:pPr lvl="0"/>
            <a:r>
              <a:rPr lang="en-GB" dirty="0"/>
              <a:t>Left title</a:t>
            </a:r>
          </a:p>
        </p:txBody>
      </p:sp>
    </p:spTree>
    <p:extLst>
      <p:ext uri="{BB962C8B-B14F-4D97-AF65-F5344CB8AC3E}">
        <p14:creationId xmlns:p14="http://schemas.microsoft.com/office/powerpoint/2010/main" val="183299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bg>
      <p:bgPr>
        <a:solidFill>
          <a:srgbClr val="FF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4E7674-ACFE-9F09-B8F0-034F8EE05C43}"/>
              </a:ext>
            </a:extLst>
          </p:cNvPr>
          <p:cNvSpPr txBox="1">
            <a:spLocks/>
          </p:cNvSpPr>
          <p:nvPr userDrawn="1"/>
        </p:nvSpPr>
        <p:spPr>
          <a:xfrm>
            <a:off x="8790432" y="6425755"/>
            <a:ext cx="2743200" cy="21298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rgbClr val="0A4F57"/>
                </a:solidFill>
                <a:latin typeface="Inter" panose="020F0502020204030204" pitchFamily="2" charset="0"/>
                <a:ea typeface="Inter" panose="020F05020202040302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1EB9-767D-4E98-9D5C-2AE2F8D0F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8760827B-E58F-1588-3F1C-86734739A9A7}"/>
              </a:ext>
            </a:extLst>
          </p:cNvPr>
          <p:cNvSpPr/>
          <p:nvPr userDrawn="1"/>
        </p:nvSpPr>
        <p:spPr>
          <a:xfrm>
            <a:off x="658368" y="6291072"/>
            <a:ext cx="10881360" cy="0"/>
          </a:xfrm>
          <a:prstGeom prst="line">
            <a:avLst/>
          </a:prstGeom>
          <a:noFill/>
          <a:ln w="10160">
            <a:solidFill>
              <a:srgbClr val="0A4F57">
                <a:alpha val="1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16">
            <a:extLst>
              <a:ext uri="{FF2B5EF4-FFF2-40B4-BE49-F238E27FC236}">
                <a16:creationId xmlns:a16="http://schemas.microsoft.com/office/drawing/2014/main" id="{EA89B799-A8D9-5A20-7C7B-C294FF9DF517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id="{9A7A950A-218F-C2D0-3A44-FCA6FE34AD9E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rgbClr val="0A4F5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rgbClr val="0A4F57"/>
              </a:solidFill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062E8E29-591E-2879-66BC-CE7B25CD443E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0A4F5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rgbClr val="0A4F57"/>
              </a:solidFill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4AC47B8-1A9C-C99D-04DC-06788D55EFB4}"/>
              </a:ext>
            </a:extLst>
          </p:cNvPr>
          <p:cNvSpPr/>
          <p:nvPr userDrawn="1"/>
        </p:nvSpPr>
        <p:spPr>
          <a:xfrm>
            <a:off x="810768" y="6443472"/>
            <a:ext cx="10881360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2B1315-44CA-448C-F8CC-2931C928A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24" y="1195786"/>
            <a:ext cx="85351" cy="357866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3E0987-5504-36D1-4600-06A7D4BC4D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1213" y="1414835"/>
            <a:ext cx="7018781" cy="1381628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3600" b="1">
                <a:solidFill>
                  <a:srgbClr val="0A4F57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047FA5-3EBD-F5D7-2B85-7D899CD786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985117"/>
            <a:ext cx="7018781" cy="497643"/>
          </a:xfrm>
        </p:spPr>
        <p:txBody>
          <a:bodyPr lIns="0" anchor="ctr">
            <a:normAutofit/>
          </a:bodyPr>
          <a:lstStyle>
            <a:lvl1pPr>
              <a:buNone/>
              <a:defRPr sz="200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Add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39173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0A4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">
            <a:extLst>
              <a:ext uri="{FF2B5EF4-FFF2-40B4-BE49-F238E27FC236}">
                <a16:creationId xmlns:a16="http://schemas.microsoft.com/office/drawing/2014/main" id="{9605E34C-71FA-60F7-EF03-1CE75AAC04E5}"/>
              </a:ext>
            </a:extLst>
          </p:cNvPr>
          <p:cNvSpPr/>
          <p:nvPr userDrawn="1"/>
        </p:nvSpPr>
        <p:spPr>
          <a:xfrm>
            <a:off x="658368" y="484632"/>
            <a:ext cx="41148" cy="310896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77A65897-7343-0F61-C63F-42C7F7DE8F86}"/>
              </a:ext>
            </a:extLst>
          </p:cNvPr>
          <p:cNvSpPr/>
          <p:nvPr userDrawn="1"/>
        </p:nvSpPr>
        <p:spPr>
          <a:xfrm>
            <a:off x="786384" y="438912"/>
            <a:ext cx="1463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FAEA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8CBF1-6F96-CA92-2735-D8F60B1CDE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367" y="3001839"/>
            <a:ext cx="7018781" cy="762001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600">
                <a:solidFill>
                  <a:srgbClr val="DCEAE8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Subtext, e.g., “Questions and discussion”</a:t>
            </a:r>
            <a:endParaRPr lang="en-GB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35F2F629-545E-47E5-1D7F-6076763E8F90}"/>
              </a:ext>
            </a:extLst>
          </p:cNvPr>
          <p:cNvSpPr/>
          <p:nvPr userDrawn="1"/>
        </p:nvSpPr>
        <p:spPr>
          <a:xfrm>
            <a:off x="658368" y="3938092"/>
            <a:ext cx="749808" cy="64008"/>
          </a:xfrm>
          <a:prstGeom prst="rect">
            <a:avLst/>
          </a:prstGeom>
          <a:solidFill>
            <a:srgbClr val="FA8072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Shape 16">
            <a:extLst>
              <a:ext uri="{FF2B5EF4-FFF2-40B4-BE49-F238E27FC236}">
                <a16:creationId xmlns:a16="http://schemas.microsoft.com/office/drawing/2014/main" id="{399EC983-2269-B696-9C76-6D4DB7C779ED}"/>
              </a:ext>
            </a:extLst>
          </p:cNvPr>
          <p:cNvSpPr/>
          <p:nvPr userDrawn="1"/>
        </p:nvSpPr>
        <p:spPr>
          <a:xfrm>
            <a:off x="658368" y="6446749"/>
            <a:ext cx="22631" cy="170993"/>
          </a:xfrm>
          <a:prstGeom prst="rect">
            <a:avLst/>
          </a:prstGeom>
          <a:solidFill>
            <a:srgbClr val="FA8072"/>
          </a:solidFill>
          <a:ln w="12700">
            <a:solidFill>
              <a:srgbClr val="FA80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17">
            <a:extLst>
              <a:ext uri="{FF2B5EF4-FFF2-40B4-BE49-F238E27FC236}">
                <a16:creationId xmlns:a16="http://schemas.microsoft.com/office/drawing/2014/main" id="{B750DF28-ADD8-E672-5386-2B47EAAFFD04}"/>
              </a:ext>
            </a:extLst>
          </p:cNvPr>
          <p:cNvSpPr/>
          <p:nvPr userDrawn="1"/>
        </p:nvSpPr>
        <p:spPr>
          <a:xfrm>
            <a:off x="728777" y="6419088"/>
            <a:ext cx="804672" cy="22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5" b="1" dirty="0">
                <a:solidFill>
                  <a:schemeClr val="bg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CATER</a:t>
            </a:r>
            <a:endParaRPr lang="en-US" sz="1045" dirty="0">
              <a:solidFill>
                <a:schemeClr val="bg1"/>
              </a:solidFill>
            </a:endParaRPr>
          </a:p>
        </p:txBody>
      </p:sp>
      <p:sp>
        <p:nvSpPr>
          <p:cNvPr id="16" name="Text 18">
            <a:extLst>
              <a:ext uri="{FF2B5EF4-FFF2-40B4-BE49-F238E27FC236}">
                <a16:creationId xmlns:a16="http://schemas.microsoft.com/office/drawing/2014/main" id="{E719A351-7232-24DA-D8A6-AE284B87DBE3}"/>
              </a:ext>
            </a:extLst>
          </p:cNvPr>
          <p:cNvSpPr/>
          <p:nvPr userDrawn="1"/>
        </p:nvSpPr>
        <p:spPr>
          <a:xfrm>
            <a:off x="1536192" y="6445377"/>
            <a:ext cx="566928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 for the Advancement of Technology Education Research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03B8FE-6C2D-2B17-77B6-BE4215EAC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7" y="4871535"/>
            <a:ext cx="7018781" cy="754477"/>
          </a:xfrm>
        </p:spPr>
        <p:txBody>
          <a:bodyPr vert="horz" lIns="0" tIns="45720" rIns="91440" bIns="45720" rtlCol="0" anchor="t">
            <a:normAutofit/>
          </a:bodyPr>
          <a:lstStyle>
            <a:lvl1pPr>
              <a:buNone/>
              <a:defRPr lang="en-GB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lvl="0" indent="0">
              <a:buNone/>
            </a:pPr>
            <a:r>
              <a:rPr lang="en-GB" dirty="0"/>
              <a:t>Presenter(s) contact details</a:t>
            </a:r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4927B1E2-C7E3-7EC0-23EE-BB422E48E384}"/>
              </a:ext>
            </a:extLst>
          </p:cNvPr>
          <p:cNvSpPr/>
          <p:nvPr userDrawn="1"/>
        </p:nvSpPr>
        <p:spPr>
          <a:xfrm>
            <a:off x="658368" y="6291072"/>
            <a:ext cx="10881360" cy="0"/>
          </a:xfrm>
          <a:prstGeom prst="line">
            <a:avLst/>
          </a:prstGeom>
          <a:noFill/>
          <a:ln w="10160">
            <a:solidFill>
              <a:srgbClr val="FFFFFF">
                <a:alpha val="22000"/>
              </a:srgbClr>
            </a:solidFill>
            <a:prstDash val="solid"/>
          </a:ln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F89DB-3C84-064C-CC4B-E99AB0A0B270}"/>
              </a:ext>
            </a:extLst>
          </p:cNvPr>
          <p:cNvSpPr txBox="1"/>
          <p:nvPr userDrawn="1"/>
        </p:nvSpPr>
        <p:spPr>
          <a:xfrm>
            <a:off x="658367" y="2079042"/>
            <a:ext cx="5227528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Outfit" pitchFamily="2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A2416-6796-6F24-DAA4-88850D452C6B}"/>
              </a:ext>
            </a:extLst>
          </p:cNvPr>
          <p:cNvSpPr txBox="1"/>
          <p:nvPr userDrawn="1"/>
        </p:nvSpPr>
        <p:spPr>
          <a:xfrm>
            <a:off x="7847460" y="5672310"/>
            <a:ext cx="3686174" cy="2862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1400" kern="1200" dirty="0">
                <a:solidFill>
                  <a:srgbClr val="DCEAE8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cater-network.com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EAC4E-0A78-70D2-1B97-7D2EB27860A0}"/>
              </a:ext>
            </a:extLst>
          </p:cNvPr>
          <p:cNvSpPr txBox="1"/>
          <p:nvPr userDrawn="1"/>
        </p:nvSpPr>
        <p:spPr>
          <a:xfrm>
            <a:off x="7847459" y="4871535"/>
            <a:ext cx="36861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000" b="1" kern="1200" dirty="0">
                <a:solidFill>
                  <a:schemeClr val="bg1"/>
                </a:solidFill>
                <a:latin typeface="Outfit" pitchFamily="2" charset="0"/>
                <a:ea typeface="Inter" panose="02000503000000020004" pitchFamily="2" charset="0"/>
                <a:cs typeface="+mn-cs"/>
              </a:rPr>
              <a:t>Centre for the Advancement of Technology Education Research</a:t>
            </a:r>
          </a:p>
        </p:txBody>
      </p:sp>
    </p:spTree>
    <p:extLst>
      <p:ext uri="{BB962C8B-B14F-4D97-AF65-F5344CB8AC3E}">
        <p14:creationId xmlns:p14="http://schemas.microsoft.com/office/powerpoint/2010/main" val="380415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79EEC-E35F-A938-B9D3-853A8E72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365125"/>
            <a:ext cx="10881360" cy="94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77E4-F46B-63EC-C48B-1C1AB63F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368" y="1825625"/>
            <a:ext cx="10881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A4F57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A4F57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A4F57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A4F57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4F57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4F57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E62E-8993-4644-DE68-952F410DA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OpenACJ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113-AB58-7DEC-953D-041FE81BC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Google Service Account and Google Drive setup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7E708-0871-C671-731E-863C1B5E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7" y="2166938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E6827-A570-A76E-0BC6-001CF636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AF8F-D319-5258-2639-97D9917C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18E5-018B-2918-D41C-F714362E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Select your newly created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14472-C205-0F6C-BAF6-4B6C852B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3" y="2302525"/>
            <a:ext cx="6886734" cy="3874436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2AD552F-E407-29F4-E0F0-BA8F3A8A89B3}"/>
              </a:ext>
            </a:extLst>
          </p:cNvPr>
          <p:cNvSpPr/>
          <p:nvPr/>
        </p:nvSpPr>
        <p:spPr>
          <a:xfrm rot="1886061">
            <a:off x="5165023" y="4106863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1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E1CB7-05F6-713A-C090-7851346A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08F-5B9D-956E-BB08-32ACD532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9EA4-D9B3-5B90-C75A-C2833926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want to make sure your project name is showing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102A8-4E1C-7B89-C615-F70F4F5B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4" y="2302525"/>
            <a:ext cx="6886732" cy="3874436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A559DA9-AC61-BC2E-3DD8-E55BF8AA0FA3}"/>
              </a:ext>
            </a:extLst>
          </p:cNvPr>
          <p:cNvSpPr/>
          <p:nvPr/>
        </p:nvSpPr>
        <p:spPr>
          <a:xfrm rot="1886061">
            <a:off x="3745797" y="293528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4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0FCDA-DAEA-023C-0474-B3CA2E38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8310-196D-C5D2-3C31-056CED5D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EA49-0509-8E82-57BB-B2A4434F3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 the left-hand navigation menu.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50C27-3BDB-8867-414B-86C99BDF6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4" y="2302525"/>
            <a:ext cx="6886732" cy="3874436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09FFBA5-6BE1-C5C1-08E6-7E39FDEF46D1}"/>
              </a:ext>
            </a:extLst>
          </p:cNvPr>
          <p:cNvSpPr/>
          <p:nvPr/>
        </p:nvSpPr>
        <p:spPr>
          <a:xfrm rot="1886061">
            <a:off x="2745672" y="2925762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9EFE-32DD-580B-3BEC-125DBD81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D515-CBE3-DD07-BD46-7F601B89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80F4-9A85-D54A-307F-B5E75A88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on APIs &amp; Services &gt; Library.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9F49A-D6DC-B363-3EE7-FA3EAB30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4" y="2302525"/>
            <a:ext cx="6886732" cy="3874435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E1A329C4-37BA-F088-C0F2-316B629D0AB3}"/>
              </a:ext>
            </a:extLst>
          </p:cNvPr>
          <p:cNvSpPr/>
          <p:nvPr/>
        </p:nvSpPr>
        <p:spPr>
          <a:xfrm rot="1886061">
            <a:off x="3860098" y="4516437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1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A67A-4185-566B-1471-05FE0493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4ED5-20BE-E488-5FEA-4AC9EE0B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090F-4337-41F4-ED86-C20AAE95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search bar, type “google sheets </a:t>
            </a:r>
            <a:r>
              <a:rPr lang="en-US" sz="2000" dirty="0" err="1"/>
              <a:t>api</a:t>
            </a:r>
            <a:r>
              <a:rPr lang="en-US" sz="2000" dirty="0"/>
              <a:t>” and search for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39AC-B0D5-B8EA-43DE-69ECA9BD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5" y="2302525"/>
            <a:ext cx="6886730" cy="3874435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F6401DE-CB11-252C-7B30-DAB828A5146D}"/>
              </a:ext>
            </a:extLst>
          </p:cNvPr>
          <p:cNvSpPr/>
          <p:nvPr/>
        </p:nvSpPr>
        <p:spPr>
          <a:xfrm rot="1886061">
            <a:off x="5736523" y="390683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052D2-B03E-9CE9-E14F-DC32B2950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43C-9B84-6712-1DB4-EBD79492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3EF0-FBF8-88EA-1C40-9119999A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should see the “Google Sheets API”. Click into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AFEA2-B744-E37D-D943-730914A6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5" y="2302525"/>
            <a:ext cx="6886730" cy="3874434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67CCD402-424A-0FCA-38E8-1BDB5A568125}"/>
              </a:ext>
            </a:extLst>
          </p:cNvPr>
          <p:cNvSpPr/>
          <p:nvPr/>
        </p:nvSpPr>
        <p:spPr>
          <a:xfrm rot="1886061">
            <a:off x="6260398" y="388778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6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2FBF3-3289-4922-F445-1025DD24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B582-0FF2-583A-4E5A-97236392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ECD9-2702-DFE5-8D67-EE4CAAEF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“Enable”.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D76A0-C1A6-D5A6-F648-8B572EAD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5" y="2302525"/>
            <a:ext cx="6886729" cy="3874434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397AB78-390C-4DFB-3814-41FC2C9954C9}"/>
              </a:ext>
            </a:extLst>
          </p:cNvPr>
          <p:cNvSpPr/>
          <p:nvPr/>
        </p:nvSpPr>
        <p:spPr>
          <a:xfrm rot="1886061">
            <a:off x="3555299" y="386873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6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B39C-6583-6171-0E79-F5B5F4327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D01D-3D82-5E5C-C46E-2AD9687C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9F6B-3F84-4D26-141D-342BF767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600" dirty="0"/>
              <a:t>When enabled, you should see a new page like the one shown below.</a:t>
            </a:r>
          </a:p>
          <a:p>
            <a:r>
              <a:rPr lang="en-US" sz="1600" dirty="0"/>
              <a:t>There should be an option to “Disable API”. </a:t>
            </a:r>
            <a:r>
              <a:rPr lang="en-US" sz="1600" b="1" u="sng" dirty="0"/>
              <a:t>Do not click this</a:t>
            </a:r>
            <a:r>
              <a:rPr lang="en-US" sz="1600" dirty="0"/>
              <a:t>, seeing it lets you know you are correctly set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BAA77-1AF9-582A-3025-FE54AE3FB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5" y="2302525"/>
            <a:ext cx="6886729" cy="3874433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45C1B48-6A23-CD7D-7206-54F14696BC03}"/>
              </a:ext>
            </a:extLst>
          </p:cNvPr>
          <p:cNvSpPr/>
          <p:nvPr/>
        </p:nvSpPr>
        <p:spPr>
          <a:xfrm rot="1886061">
            <a:off x="4888799" y="306863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3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41EE-A432-E0DD-B420-82C3DAAD0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B221C05-2D17-B829-582C-797A1FFBF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7878-86D6-315F-5FFA-EAF979CED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31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01AB2-9EFA-F797-0DF7-168AD9B7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A83F-0C71-7DA9-6031-A9D8121D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387E-ACB4-F7F3-BBE7-8AA348DA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left-hand navigation menu, select APIs &amp; Services &gt; Credentials.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218DC-C662-7B88-974C-33321F9E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5" y="2302525"/>
            <a:ext cx="6886729" cy="3874433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EAFBFD2D-7DD1-3B00-340A-F6D287059555}"/>
              </a:ext>
            </a:extLst>
          </p:cNvPr>
          <p:cNvSpPr/>
          <p:nvPr/>
        </p:nvSpPr>
        <p:spPr>
          <a:xfrm rot="1886061">
            <a:off x="3974399" y="4640261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8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9A7E676-EC84-6015-E37B-6C5036628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1F4FF-9A75-EBD5-2047-647D4B6DE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 to the Google Cloud Console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8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8359-EB2D-093A-16D7-A31128BD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1783-29D7-4816-AA03-733924D5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0ED5-C68F-3368-AAED-2B93BEFE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“+ Create credentials”.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8F784-1D18-FF0D-D93D-4769F9C4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6" y="2302525"/>
            <a:ext cx="6886727" cy="3874433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C3AABC2-2E5C-163A-6DFF-449503CB2106}"/>
              </a:ext>
            </a:extLst>
          </p:cNvPr>
          <p:cNvSpPr/>
          <p:nvPr/>
        </p:nvSpPr>
        <p:spPr>
          <a:xfrm rot="1886061">
            <a:off x="4726874" y="3097211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0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6EC96-FA6B-2C6A-98BE-49A0A206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6289-FB39-3C1A-142A-B2650AB7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C79C-9C41-D995-B6B5-A45D87192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Select “Service account”.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8ABBE-C765-4E67-3F2A-90240DF96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6" y="2302525"/>
            <a:ext cx="6886727" cy="3874432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91CACDA-BB99-00A2-EF6D-5328E9922354}"/>
              </a:ext>
            </a:extLst>
          </p:cNvPr>
          <p:cNvSpPr/>
          <p:nvPr/>
        </p:nvSpPr>
        <p:spPr>
          <a:xfrm rot="1886061">
            <a:off x="4622099" y="3590334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1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B0BDB-93AE-D8CC-F647-BAD3B857D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8736-BAAD-F18C-ABEF-DFD7D52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CCA3B-AA53-2917-3CA7-B54E909CF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2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BE9FBF9-F051-FD73-BD4C-27CD8A03C998}"/>
              </a:ext>
            </a:extLst>
          </p:cNvPr>
          <p:cNvSpPr/>
          <p:nvPr/>
        </p:nvSpPr>
        <p:spPr>
          <a:xfrm rot="1886061">
            <a:off x="4060123" y="3580809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BE536D-8EFC-3CEE-CACE-72DCC4B4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600" dirty="0"/>
              <a:t>Name your account, again something meaningful. You only do this once so something you will associate with ACJ.</a:t>
            </a:r>
          </a:p>
          <a:p>
            <a:r>
              <a:rPr lang="en-US" sz="1600" dirty="0"/>
              <a:t>The Service account ID will automatically generate. </a:t>
            </a:r>
            <a:r>
              <a:rPr lang="en-US" sz="1600" b="1" u="sng" dirty="0"/>
              <a:t>Do not edit this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58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B7F96-D066-3BC1-9EA6-15A0CE14C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8850-F310-9DF7-EDE5-6721203E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F14A-4E2D-A0B5-CCF4-F0E7998E4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“Create and continue”.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124E4-873B-08AB-B94C-84E1DB02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2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28A5935-C076-E3FF-0153-2DDFCF89A51F}"/>
              </a:ext>
            </a:extLst>
          </p:cNvPr>
          <p:cNvSpPr/>
          <p:nvPr/>
        </p:nvSpPr>
        <p:spPr>
          <a:xfrm rot="1886061">
            <a:off x="4336350" y="4479573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6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EBBD4-2763-C3B7-262E-403C7C0B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45EC-47FF-3C59-400E-4D14C117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BE1C6-882A-051C-2811-5F475C5D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“Done”.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42A4C-1FDE-AA9A-FD85-F3040D3F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2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F3EADC6-408A-FEB5-75AE-CF014E7F1F56}"/>
              </a:ext>
            </a:extLst>
          </p:cNvPr>
          <p:cNvSpPr/>
          <p:nvPr/>
        </p:nvSpPr>
        <p:spPr>
          <a:xfrm rot="1886061">
            <a:off x="3831526" y="510674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8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4F1CE-106B-4916-DAEB-E680247E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BE38-8D6B-6C8C-B2BE-F02B015F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Service Account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6FBB8-77A8-AA6B-330D-B38FAAFA6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1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AA5426A-0E08-0967-8696-30F798D9878E}"/>
              </a:ext>
            </a:extLst>
          </p:cNvPr>
          <p:cNvSpPr/>
          <p:nvPr/>
        </p:nvSpPr>
        <p:spPr>
          <a:xfrm rot="1886061">
            <a:off x="4860223" y="4942885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782AE9-4D71-8434-B0C0-2EB9910F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You should be diverted to the “Credentials” page. If not, in the left-hand navigation menu, select APIs &amp; Services &gt; Credentials.</a:t>
            </a:r>
          </a:p>
          <a:p>
            <a:r>
              <a:rPr lang="en-US" sz="1400" dirty="0"/>
              <a:t>You will see your service account email address. You will need this later. You could copy it to a word document for now, or come back here for it later.</a:t>
            </a:r>
          </a:p>
        </p:txBody>
      </p:sp>
    </p:spTree>
    <p:extLst>
      <p:ext uri="{BB962C8B-B14F-4D97-AF65-F5344CB8AC3E}">
        <p14:creationId xmlns:p14="http://schemas.microsoft.com/office/powerpoint/2010/main" val="282942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FB603-878F-EAED-78F9-7283FAC1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960FAD-14D0-485C-475A-2D1AF98B4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78581-EBC2-2D5A-931C-37E1EB510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864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5F56-5176-8D94-AD67-E961A386A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B473-F701-5CF3-2A17-215B8746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53E-D4B1-3825-5020-86685BF8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1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334C930-C84E-D59A-9D93-5E009282DB7B}"/>
              </a:ext>
            </a:extLst>
          </p:cNvPr>
          <p:cNvSpPr/>
          <p:nvPr/>
        </p:nvSpPr>
        <p:spPr>
          <a:xfrm rot="1886061">
            <a:off x="4860223" y="4942885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F081F-BBB2-24CF-80F8-800E45C2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You should be diverted to the “Credentials” page. If not, in the left-hand navigation menu, select APIs &amp; Services &gt; Credentials.</a:t>
            </a:r>
          </a:p>
          <a:p>
            <a:r>
              <a:rPr lang="en-US" sz="1400" dirty="0"/>
              <a:t>Click on the service account email you just set up.</a:t>
            </a:r>
          </a:p>
        </p:txBody>
      </p:sp>
    </p:spTree>
    <p:extLst>
      <p:ext uri="{BB962C8B-B14F-4D97-AF65-F5344CB8AC3E}">
        <p14:creationId xmlns:p14="http://schemas.microsoft.com/office/powerpoint/2010/main" val="425290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C33B-8DC5-2AFC-B573-48DA9444C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6BBB-6FDA-E5E8-FD8D-164018A8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E3F1-A5F9-D03A-E690-7EF6DB71E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“Keys”.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02E5B-D0BC-9E04-37CF-CB685E6F4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7" y="2302525"/>
            <a:ext cx="6886725" cy="3874431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EB47050-2F33-F1B9-3512-0473F60786F8}"/>
              </a:ext>
            </a:extLst>
          </p:cNvPr>
          <p:cNvSpPr/>
          <p:nvPr/>
        </p:nvSpPr>
        <p:spPr>
          <a:xfrm rot="1886061">
            <a:off x="4479225" y="335188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8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C6FD-5597-817E-91E0-C47DDB99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77B0-3721-8FFA-371E-8DFDB378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93CD-14E4-36A6-6D4E-0FA172ACC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the “Add key” dropdown menu, and select “Create new key”.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7736F-A9B9-B80E-3684-B258792A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8" y="2302525"/>
            <a:ext cx="6886723" cy="3874431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F644774-09F7-123F-6E99-67188B2604B0}"/>
              </a:ext>
            </a:extLst>
          </p:cNvPr>
          <p:cNvSpPr/>
          <p:nvPr/>
        </p:nvSpPr>
        <p:spPr>
          <a:xfrm rot="1886061">
            <a:off x="4069651" y="462823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63F2-EBE4-C544-8277-0C53F585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the Google Cloud Console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6CD5-9847-A8AF-C118-D8A22CBC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 to console.cloud.google.com and log in with your standard Google account.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DAC8E-7B8B-E9CD-64E4-A4B516D3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55" y="2302525"/>
            <a:ext cx="6887890" cy="3874438"/>
          </a:xfrm>
          <a:prstGeom prst="rect">
            <a:avLst/>
          </a:prstGeom>
          <a:ln>
            <a:solidFill>
              <a:srgbClr val="0A4F57"/>
            </a:solidFill>
          </a:ln>
        </p:spPr>
      </p:pic>
    </p:spTree>
    <p:extLst>
      <p:ext uri="{BB962C8B-B14F-4D97-AF65-F5344CB8AC3E}">
        <p14:creationId xmlns:p14="http://schemas.microsoft.com/office/powerpoint/2010/main" val="92365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0221-9373-4BD5-D37D-2CCA25131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C171-95F6-204C-B0A6-E7756DE4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5823-D6D1-E1B4-0E6E-3BAF1766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JSON should be selected, and then click “Create”.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7D7E7-2DD1-68DC-D413-B562971DE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8" y="2302525"/>
            <a:ext cx="6886723" cy="3874430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E19F906-545C-10B1-EA4B-CBA333235EDC}"/>
              </a:ext>
            </a:extLst>
          </p:cNvPr>
          <p:cNvSpPr/>
          <p:nvPr/>
        </p:nvSpPr>
        <p:spPr>
          <a:xfrm rot="1886061">
            <a:off x="5565076" y="436153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364DA34-3CE2-30C7-D77D-86D591825051}"/>
              </a:ext>
            </a:extLst>
          </p:cNvPr>
          <p:cNvSpPr/>
          <p:nvPr/>
        </p:nvSpPr>
        <p:spPr>
          <a:xfrm rot="1886061">
            <a:off x="7006206" y="4923514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23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0D0E-1525-0872-425F-AACAA2F2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83FF-5531-F060-0F21-4CE57EF7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.</a:t>
            </a:r>
            <a:r>
              <a:rPr lang="en-US" dirty="0" err="1"/>
              <a:t>json</a:t>
            </a:r>
            <a:r>
              <a:rPr lang="en-US" dirty="0"/>
              <a:t> key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86620-D443-F334-23D5-977B6164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8" y="2302525"/>
            <a:ext cx="6886723" cy="3874430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85B52EC-1C2F-AF21-BB02-32FDEE144584}"/>
              </a:ext>
            </a:extLst>
          </p:cNvPr>
          <p:cNvSpPr/>
          <p:nvPr/>
        </p:nvSpPr>
        <p:spPr>
          <a:xfrm rot="1886061">
            <a:off x="5565076" y="436153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8582146-D93F-49CB-5DEF-1CA0F9677951}"/>
              </a:ext>
            </a:extLst>
          </p:cNvPr>
          <p:cNvSpPr/>
          <p:nvPr/>
        </p:nvSpPr>
        <p:spPr>
          <a:xfrm rot="1886061">
            <a:off x="7006206" y="4923514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524934-A55F-3A85-215A-85CFBE21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This will download a .</a:t>
            </a:r>
            <a:r>
              <a:rPr lang="en-US" sz="1400" dirty="0" err="1"/>
              <a:t>json</a:t>
            </a:r>
            <a:r>
              <a:rPr lang="en-US" sz="1400" dirty="0"/>
              <a:t> file (check your downloads folder on your computer).</a:t>
            </a:r>
          </a:p>
          <a:p>
            <a:r>
              <a:rPr lang="en-US" sz="1400" dirty="0"/>
              <a:t>This is the file that lets you set up ACJ sessions in the </a:t>
            </a:r>
            <a:r>
              <a:rPr lang="en-US" sz="1400" dirty="0" err="1"/>
              <a:t>OpenACJ</a:t>
            </a:r>
            <a:r>
              <a:rPr lang="en-US" sz="1400" dirty="0"/>
              <a:t> app. You need to keep this somewhere safe. You will use it every time you want to log in as an admin.</a:t>
            </a:r>
          </a:p>
        </p:txBody>
      </p:sp>
    </p:spTree>
    <p:extLst>
      <p:ext uri="{BB962C8B-B14F-4D97-AF65-F5344CB8AC3E}">
        <p14:creationId xmlns:p14="http://schemas.microsoft.com/office/powerpoint/2010/main" val="2847753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E5B0-C75C-5060-2FE6-434526E54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CAB66F-CBA1-ACC3-C681-C30CDE4D6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18CB7-F94C-ECE2-3090-776200A00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2985117"/>
            <a:ext cx="9109075" cy="497643"/>
          </a:xfrm>
        </p:spPr>
        <p:txBody>
          <a:bodyPr>
            <a:normAutofit/>
          </a:bodyPr>
          <a:lstStyle/>
          <a:p>
            <a:r>
              <a:rPr lang="en-US" dirty="0"/>
              <a:t>Set up your own Google Drive folder for your own ACJ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96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626FD-CF87-0408-2839-A3FBD0C93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C1073-65D1-187D-0BDB-FB2EB9DC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05" b="40934"/>
          <a:stretch>
            <a:fillRect/>
          </a:stretch>
        </p:blipFill>
        <p:spPr>
          <a:xfrm>
            <a:off x="847036" y="2457054"/>
            <a:ext cx="2210489" cy="1676796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3294F-9491-4456-B914-C1B6627A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data</a:t>
            </a:r>
            <a:endParaRPr lang="en-GB" sz="24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A031B88-5E99-C6B1-14E6-30166F2DB4DB}"/>
              </a:ext>
            </a:extLst>
          </p:cNvPr>
          <p:cNvSpPr/>
          <p:nvPr/>
        </p:nvSpPr>
        <p:spPr>
          <a:xfrm rot="1886061">
            <a:off x="1736023" y="3971925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0DCAF2-D206-F12B-544E-375A19DA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Go to your own Google Drive, and create a new folder.</a:t>
            </a:r>
          </a:p>
          <a:p>
            <a:r>
              <a:rPr lang="en-US" sz="1400" dirty="0"/>
              <a:t>Call it something generally related to ACJ, as this is where you will store all ACJ data, from every session.</a:t>
            </a:r>
          </a:p>
        </p:txBody>
      </p:sp>
    </p:spTree>
    <p:extLst>
      <p:ext uri="{BB962C8B-B14F-4D97-AF65-F5344CB8AC3E}">
        <p14:creationId xmlns:p14="http://schemas.microsoft.com/office/powerpoint/2010/main" val="985583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38AD-0B45-3D74-CF95-075BC2CC5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1679-04EF-0A81-3EF6-94AAD09D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6876-7096-3325-7E1F-483E0FDD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Enter the “Share” settings for the folder.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BE02C-D8E8-503E-4055-0B360670F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8" y="2693671"/>
            <a:ext cx="6886723" cy="3092138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6137037-E551-0EDF-CFE9-D49C88C31627}"/>
              </a:ext>
            </a:extLst>
          </p:cNvPr>
          <p:cNvSpPr/>
          <p:nvPr/>
        </p:nvSpPr>
        <p:spPr>
          <a:xfrm rot="1886061">
            <a:off x="9330306" y="478234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8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96415-959F-4E9F-A9D6-AFFC372B3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F37F-FBB8-0FD3-8A50-D4CCABE5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10453-5966-AC9B-7054-411AC176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Share this folder with that long service account email address you generated earlier. Make sure it is an “Editor” role.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7425-AA76-6626-D894-CF938D0C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302525"/>
            <a:ext cx="6886721" cy="3874430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47A9A00-12EF-F34F-4EA7-DC8555FADDD4}"/>
              </a:ext>
            </a:extLst>
          </p:cNvPr>
          <p:cNvSpPr/>
          <p:nvPr/>
        </p:nvSpPr>
        <p:spPr>
          <a:xfrm rot="1886061">
            <a:off x="6450900" y="4085313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00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9755-FC27-1EC5-DDA5-40E6DF869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1DB2-E548-73DB-AE9E-8F41F03A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262-7547-53E5-E120-9DDE38BA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Share this folder with that long service account email address you generated earlier. Make sure it is an “Editor” role.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27F8F-4172-6D29-87AE-9281C2593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302525"/>
            <a:ext cx="6886721" cy="3874429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96122E5-E0CF-033E-2432-506F3F181CDC}"/>
              </a:ext>
            </a:extLst>
          </p:cNvPr>
          <p:cNvSpPr/>
          <p:nvPr/>
        </p:nvSpPr>
        <p:spPr>
          <a:xfrm rot="1886061">
            <a:off x="6755700" y="4011139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79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2F07-71B0-696E-F0AF-41067044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40A2-603F-C71E-6B54-6E65741A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837F-386C-8159-9BA9-402A34F4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695450"/>
            <a:ext cx="10881360" cy="4481513"/>
          </a:xfrm>
        </p:spPr>
        <p:txBody>
          <a:bodyPr>
            <a:normAutofit/>
          </a:bodyPr>
          <a:lstStyle/>
          <a:p>
            <a:r>
              <a:rPr lang="en-US" sz="1800" dirty="0"/>
              <a:t>In this folder, from now on, for any ACJ session you want to run, you create a new Google Sheet. Call these something unique to that session so you can identify it in the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8BDE6-489A-4893-163F-EE8D3EC1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302525"/>
            <a:ext cx="6886720" cy="3874429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0016D70-2DC2-ADA4-C179-6D5E72EA42E2}"/>
              </a:ext>
            </a:extLst>
          </p:cNvPr>
          <p:cNvSpPr/>
          <p:nvPr/>
        </p:nvSpPr>
        <p:spPr>
          <a:xfrm rot="1886061">
            <a:off x="4707825" y="4129527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20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55CB-AC62-1FCD-B6DA-E7267C89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258D8A-904B-9F2B-A38C-08909E1BD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BE41-9254-63CC-9928-930382ED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2985117"/>
            <a:ext cx="9109075" cy="497643"/>
          </a:xfrm>
        </p:spPr>
        <p:txBody>
          <a:bodyPr>
            <a:normAutofit/>
          </a:bodyPr>
          <a:lstStyle/>
          <a:p>
            <a:r>
              <a:rPr lang="en-US" dirty="0"/>
              <a:t>Set up your own Google Drive folder for your own ACJ portfolios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15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1272-BE45-C41B-9B4A-A419E7AD4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86ABC-841D-86A0-C393-D32CF3E1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205" b="40934"/>
          <a:stretch>
            <a:fillRect/>
          </a:stretch>
        </p:blipFill>
        <p:spPr>
          <a:xfrm>
            <a:off x="847036" y="2457054"/>
            <a:ext cx="2210489" cy="1676796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E4C9D-511C-F36E-BF6F-37D6C1F9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portfolios</a:t>
            </a:r>
            <a:endParaRPr lang="en-GB" sz="24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3D6638C-EA12-E692-EDC1-9AF6D72E9F81}"/>
              </a:ext>
            </a:extLst>
          </p:cNvPr>
          <p:cNvSpPr/>
          <p:nvPr/>
        </p:nvSpPr>
        <p:spPr>
          <a:xfrm rot="1886061">
            <a:off x="1736023" y="3971925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DB4513-762F-A4B4-B3FC-8006ED02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Go to your own Google Drive, and create a second new folder.</a:t>
            </a:r>
          </a:p>
          <a:p>
            <a:r>
              <a:rPr lang="en-US" sz="1400" dirty="0"/>
              <a:t>Call it something general to ACJ, as this is where you will store all ACJ portfolios, from every session.</a:t>
            </a:r>
          </a:p>
        </p:txBody>
      </p:sp>
    </p:spTree>
    <p:extLst>
      <p:ext uri="{BB962C8B-B14F-4D97-AF65-F5344CB8AC3E}">
        <p14:creationId xmlns:p14="http://schemas.microsoft.com/office/powerpoint/2010/main" val="319139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3140-93E8-396C-51C1-00DB0B70E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1B5B15-036E-C269-60D3-6260E40AB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5D61E-5730-0F67-796C-765532E1A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Create a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21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1B4F1-434E-D84E-D1F4-ADFA518D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2425-417E-855E-FE44-7837886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portfolios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1D1F-5526-B477-B94F-F8AF5B5C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Enter the “Share” settings for the folder.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CE94-F105-D46A-9138-D0A2AB57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693671"/>
            <a:ext cx="6886721" cy="3092138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A058161-E0EE-DADC-EFB1-0047A598610E}"/>
              </a:ext>
            </a:extLst>
          </p:cNvPr>
          <p:cNvSpPr/>
          <p:nvPr/>
        </p:nvSpPr>
        <p:spPr>
          <a:xfrm rot="1886061">
            <a:off x="9330306" y="4782346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14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CF88-9F68-0ADD-485F-625F9E08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06EE-1DE7-DFB5-F2BF-34322532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portfolios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6B97-49F1-7802-7126-A3FE1550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Set it such that “Anyone with the link” is a “viewer” and click done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CE0F7-8DBF-67D3-3CC7-A39CBBAD3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302525"/>
            <a:ext cx="6886721" cy="3874430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57B1146-C442-1A56-FB91-B967BF353296}"/>
              </a:ext>
            </a:extLst>
          </p:cNvPr>
          <p:cNvSpPr/>
          <p:nvPr/>
        </p:nvSpPr>
        <p:spPr>
          <a:xfrm rot="1886061">
            <a:off x="6768081" y="4704439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38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86C3-2E2E-1451-9E21-55355576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D957-2AEC-0FB6-D1B5-F2CCF9C0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your own Google Drive folder for your own ACJ portfolios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FE69A-2E6D-DEC5-B633-73E10C78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9" y="2302525"/>
            <a:ext cx="6886720" cy="3874428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CD45E5C-D72D-FEB6-4BCD-F2AA9B3C0421}"/>
              </a:ext>
            </a:extLst>
          </p:cNvPr>
          <p:cNvSpPr/>
          <p:nvPr/>
        </p:nvSpPr>
        <p:spPr>
          <a:xfrm rot="1886061">
            <a:off x="4564950" y="3590332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64D890-9B15-F59C-F577-FCCBDFEB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562100"/>
            <a:ext cx="10881360" cy="4614863"/>
          </a:xfrm>
        </p:spPr>
        <p:txBody>
          <a:bodyPr>
            <a:normAutofit/>
          </a:bodyPr>
          <a:lstStyle/>
          <a:p>
            <a:r>
              <a:rPr lang="en-US" sz="1400" dirty="0"/>
              <a:t>Create individual folders within this main folder. Inside each of these is where you store your portfolios for different sessions.</a:t>
            </a:r>
          </a:p>
          <a:p>
            <a:r>
              <a:rPr lang="en-US" sz="1400" dirty="0"/>
              <a:t>You can use the same folder for multiple sessions.</a:t>
            </a:r>
          </a:p>
        </p:txBody>
      </p:sp>
    </p:spTree>
    <p:extLst>
      <p:ext uri="{BB962C8B-B14F-4D97-AF65-F5344CB8AC3E}">
        <p14:creationId xmlns:p14="http://schemas.microsoft.com/office/powerpoint/2010/main" val="2782693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3E8E-E2AF-79F4-BE16-B04DA3AE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D23EA51-12B5-70F3-CA15-7F3CCDB8C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Final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1BF62-BFC9-2F4B-F4C4-A478CF694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925" y="2985117"/>
            <a:ext cx="9109075" cy="497643"/>
          </a:xfrm>
        </p:spPr>
        <p:txBody>
          <a:bodyPr>
            <a:normAutofit/>
          </a:bodyPr>
          <a:lstStyle/>
          <a:p>
            <a:r>
              <a:rPr lang="en-US" dirty="0"/>
              <a:t>Overview of Google Drive setup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80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95C7-A809-3A19-455A-75F64D70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Google Drive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C11-7EA2-7249-E091-C02546CB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Google Drive &gt;</a:t>
            </a:r>
          </a:p>
          <a:p>
            <a:pPr lvl="1"/>
            <a:r>
              <a:rPr lang="en-GB" dirty="0"/>
              <a:t>One folder which contains several Google Sheets, where each Google Sheet contains the data for one ACJ session.</a:t>
            </a:r>
          </a:p>
          <a:p>
            <a:pPr lvl="1"/>
            <a:r>
              <a:rPr lang="en-GB" dirty="0"/>
              <a:t>This folder has a name such as “ACJ Data”.</a:t>
            </a:r>
          </a:p>
          <a:p>
            <a:pPr lvl="1"/>
            <a:r>
              <a:rPr lang="en-GB" dirty="0"/>
              <a:t>This folder is shared with your service account email address in an “Editor” role.</a:t>
            </a:r>
          </a:p>
          <a:p>
            <a:pPr lvl="1"/>
            <a:endParaRPr lang="en-GB" dirty="0"/>
          </a:p>
          <a:p>
            <a:r>
              <a:rPr lang="en-GB" dirty="0"/>
              <a:t>Google Drive&gt;</a:t>
            </a:r>
          </a:p>
          <a:p>
            <a:pPr lvl="1"/>
            <a:r>
              <a:rPr lang="en-GB" dirty="0"/>
              <a:t>     </a:t>
            </a:r>
            <a:r>
              <a:rPr lang="en-GB" sz="1600" dirty="0"/>
              <a:t>ACJ Data&gt;</a:t>
            </a:r>
            <a:endParaRPr lang="en-GB" dirty="0"/>
          </a:p>
          <a:p>
            <a:pPr lvl="2"/>
            <a:r>
              <a:rPr lang="en-GB" sz="1600" dirty="0"/>
              <a:t>     ACJ Session 1.gsheet</a:t>
            </a:r>
          </a:p>
          <a:p>
            <a:pPr lvl="2"/>
            <a:r>
              <a:rPr lang="en-GB" sz="1600" dirty="0"/>
              <a:t>     ACJ Session 2.gsheet</a:t>
            </a:r>
          </a:p>
          <a:p>
            <a:pPr lvl="2"/>
            <a:r>
              <a:rPr lang="en-GB" sz="1600" dirty="0"/>
              <a:t>     ACJ Session 3.gsheet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3046E-76BC-2ECA-BB05-4B97923C34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OpenACJ</a:t>
            </a:r>
            <a:r>
              <a:rPr lang="en-GB" dirty="0"/>
              <a:t> Session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18F850-4677-D5EF-BCFE-103383892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OpenACJ</a:t>
            </a:r>
            <a:r>
              <a:rPr lang="en-GB" dirty="0"/>
              <a:t> Portfolios</a:t>
            </a:r>
          </a:p>
        </p:txBody>
      </p:sp>
      <p:pic>
        <p:nvPicPr>
          <p:cNvPr id="11" name="Content Placeholder 7" descr="Folder outline">
            <a:extLst>
              <a:ext uri="{FF2B5EF4-FFF2-40B4-BE49-F238E27FC236}">
                <a16:creationId xmlns:a16="http://schemas.microsoft.com/office/drawing/2014/main" id="{614C79E0-22A7-75E2-D1D2-828F07F374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69567" y="4880321"/>
            <a:ext cx="299690" cy="29969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0E05B37-4C69-128C-46D8-2DA16082D4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6525" y="2657856"/>
            <a:ext cx="5047106" cy="360959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Google Drive &gt;</a:t>
            </a:r>
          </a:p>
          <a:p>
            <a:pPr lvl="1"/>
            <a:r>
              <a:rPr lang="en-GB" dirty="0"/>
              <a:t>One folder which contains several sub-folders, where each folder contains the portfolios for one ACJ session.</a:t>
            </a:r>
          </a:p>
          <a:p>
            <a:pPr lvl="1"/>
            <a:r>
              <a:rPr lang="en-GB" dirty="0"/>
              <a:t>This folder has a name such as “ACJ Portfolios”.</a:t>
            </a:r>
          </a:p>
          <a:p>
            <a:pPr lvl="1"/>
            <a:r>
              <a:rPr lang="en-GB" dirty="0"/>
              <a:t>This folder is shared such that anyone with a link can view it.</a:t>
            </a:r>
          </a:p>
          <a:p>
            <a:endParaRPr lang="en-GB" dirty="0"/>
          </a:p>
          <a:p>
            <a:r>
              <a:rPr lang="en-GB" dirty="0"/>
              <a:t>Google Drive&gt;</a:t>
            </a:r>
          </a:p>
          <a:p>
            <a:pPr lvl="1"/>
            <a:r>
              <a:rPr lang="en-GB" sz="1600" dirty="0"/>
              <a:t>     ACJ Portfolios&gt;   </a:t>
            </a:r>
          </a:p>
          <a:p>
            <a:pPr lvl="2"/>
            <a:r>
              <a:rPr lang="en-GB" sz="1600" dirty="0"/>
              <a:t>     ACJ Session 1 &gt;</a:t>
            </a:r>
          </a:p>
          <a:p>
            <a:pPr lvl="3"/>
            <a:r>
              <a:rPr lang="en-GB" sz="1600" dirty="0"/>
              <a:t>     Portfolio 1.gslides</a:t>
            </a:r>
          </a:p>
          <a:p>
            <a:pPr lvl="3"/>
            <a:r>
              <a:rPr lang="en-GB" sz="1600" dirty="0"/>
              <a:t>     Portfolio 2.gslides</a:t>
            </a:r>
          </a:p>
          <a:p>
            <a:pPr lvl="2"/>
            <a:r>
              <a:rPr lang="en-GB" sz="1600" dirty="0"/>
              <a:t>     ACJ Session 2 &gt;</a:t>
            </a:r>
          </a:p>
          <a:p>
            <a:pPr lvl="3"/>
            <a:r>
              <a:rPr lang="en-GB" sz="1600" dirty="0"/>
              <a:t>     Portfolio 1.gslides</a:t>
            </a:r>
          </a:p>
          <a:p>
            <a:pPr lvl="3"/>
            <a:r>
              <a:rPr lang="en-GB" sz="1600" dirty="0"/>
              <a:t>     Portfolio 2.gslides</a:t>
            </a:r>
          </a:p>
          <a:p>
            <a:pPr lvl="2"/>
            <a:endParaRPr lang="en-GB" sz="1600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6" name="Content Placeholder 12" descr="Table outline">
            <a:extLst>
              <a:ext uri="{FF2B5EF4-FFF2-40B4-BE49-F238E27FC236}">
                <a16:creationId xmlns:a16="http://schemas.microsoft.com/office/drawing/2014/main" id="{69B55E21-F1C4-0833-5DC5-A7591692B9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486" y="5163343"/>
            <a:ext cx="299690" cy="299690"/>
          </a:xfrm>
          <a:prstGeom prst="rect">
            <a:avLst/>
          </a:prstGeom>
        </p:spPr>
      </p:pic>
      <p:pic>
        <p:nvPicPr>
          <p:cNvPr id="17" name="Content Placeholder 12" descr="Table outline">
            <a:extLst>
              <a:ext uri="{FF2B5EF4-FFF2-40B4-BE49-F238E27FC236}">
                <a16:creationId xmlns:a16="http://schemas.microsoft.com/office/drawing/2014/main" id="{D58FDD1E-8C1E-3CF0-C6EC-8374216DD9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3970" y="5448642"/>
            <a:ext cx="296723" cy="296723"/>
          </a:xfrm>
          <a:prstGeom prst="rect">
            <a:avLst/>
          </a:prstGeom>
        </p:spPr>
      </p:pic>
      <p:pic>
        <p:nvPicPr>
          <p:cNvPr id="18" name="Content Placeholder 12" descr="Table outline">
            <a:extLst>
              <a:ext uri="{FF2B5EF4-FFF2-40B4-BE49-F238E27FC236}">
                <a16:creationId xmlns:a16="http://schemas.microsoft.com/office/drawing/2014/main" id="{B2E994CB-356C-5A45-CEBA-AB9822CD25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3970" y="5734347"/>
            <a:ext cx="296723" cy="296723"/>
          </a:xfrm>
          <a:prstGeom prst="rect">
            <a:avLst/>
          </a:prstGeom>
        </p:spPr>
      </p:pic>
      <p:pic>
        <p:nvPicPr>
          <p:cNvPr id="19" name="Content Placeholder 7" descr="Folder outline">
            <a:extLst>
              <a:ext uri="{FF2B5EF4-FFF2-40B4-BE49-F238E27FC236}">
                <a16:creationId xmlns:a16="http://schemas.microsoft.com/office/drawing/2014/main" id="{6AF13E55-D283-1B48-50F3-97F221DC68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32206" y="4429312"/>
            <a:ext cx="299690" cy="299690"/>
          </a:xfrm>
          <a:prstGeom prst="rect">
            <a:avLst/>
          </a:prstGeom>
        </p:spPr>
      </p:pic>
      <p:pic>
        <p:nvPicPr>
          <p:cNvPr id="20" name="Content Placeholder 7" descr="Folder outline">
            <a:extLst>
              <a:ext uri="{FF2B5EF4-FFF2-40B4-BE49-F238E27FC236}">
                <a16:creationId xmlns:a16="http://schemas.microsoft.com/office/drawing/2014/main" id="{62E76CC0-0B8B-8C60-39B9-A2B5792DC8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94166" y="4653149"/>
            <a:ext cx="299690" cy="299690"/>
          </a:xfrm>
          <a:prstGeom prst="rect">
            <a:avLst/>
          </a:prstGeom>
        </p:spPr>
      </p:pic>
      <p:pic>
        <p:nvPicPr>
          <p:cNvPr id="21" name="Content Placeholder 7" descr="Folder outline">
            <a:extLst>
              <a:ext uri="{FF2B5EF4-FFF2-40B4-BE49-F238E27FC236}">
                <a16:creationId xmlns:a16="http://schemas.microsoft.com/office/drawing/2014/main" id="{DE2BFA89-C165-5F0C-AA1B-DD19D69B0A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94166" y="5313188"/>
            <a:ext cx="299690" cy="299690"/>
          </a:xfrm>
          <a:prstGeom prst="rect">
            <a:avLst/>
          </a:prstGeom>
        </p:spPr>
      </p:pic>
      <p:pic>
        <p:nvPicPr>
          <p:cNvPr id="23" name="Graphic 22" descr="Projector screen outline">
            <a:extLst>
              <a:ext uri="{FF2B5EF4-FFF2-40B4-BE49-F238E27FC236}">
                <a16:creationId xmlns:a16="http://schemas.microsoft.com/office/drawing/2014/main" id="{C62F33D1-2A8B-DC56-E760-7391B1305F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035" y="4903252"/>
            <a:ext cx="244303" cy="244303"/>
          </a:xfrm>
          <a:prstGeom prst="rect">
            <a:avLst/>
          </a:prstGeom>
        </p:spPr>
      </p:pic>
      <p:pic>
        <p:nvPicPr>
          <p:cNvPr id="24" name="Graphic 23" descr="Projector screen outline">
            <a:extLst>
              <a:ext uri="{FF2B5EF4-FFF2-40B4-BE49-F238E27FC236}">
                <a16:creationId xmlns:a16="http://schemas.microsoft.com/office/drawing/2014/main" id="{DC2DA1BD-1622-252F-F49C-A75E156600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035" y="5122327"/>
            <a:ext cx="244303" cy="244303"/>
          </a:xfrm>
          <a:prstGeom prst="rect">
            <a:avLst/>
          </a:prstGeom>
        </p:spPr>
      </p:pic>
      <p:pic>
        <p:nvPicPr>
          <p:cNvPr id="25" name="Graphic 24" descr="Projector screen outline">
            <a:extLst>
              <a:ext uri="{FF2B5EF4-FFF2-40B4-BE49-F238E27FC236}">
                <a16:creationId xmlns:a16="http://schemas.microsoft.com/office/drawing/2014/main" id="{EA39D310-482A-EFBD-4572-61BC72EB9B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035" y="5575117"/>
            <a:ext cx="244303" cy="244303"/>
          </a:xfrm>
          <a:prstGeom prst="rect">
            <a:avLst/>
          </a:prstGeom>
        </p:spPr>
      </p:pic>
      <p:pic>
        <p:nvPicPr>
          <p:cNvPr id="26" name="Graphic 25" descr="Projector screen outline">
            <a:extLst>
              <a:ext uri="{FF2B5EF4-FFF2-40B4-BE49-F238E27FC236}">
                <a16:creationId xmlns:a16="http://schemas.microsoft.com/office/drawing/2014/main" id="{6C84B1A9-B4A6-8946-5EC2-88E04504D1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035" y="5792537"/>
            <a:ext cx="244303" cy="2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1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731ACB-37B8-1979-EE61-025A3E990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If you have questions regarding setting up your Google Drive to use </a:t>
            </a:r>
            <a:r>
              <a:rPr lang="en-GB" dirty="0" err="1"/>
              <a:t>OpenACJ</a:t>
            </a:r>
            <a:r>
              <a:rPr lang="en-GB" dirty="0"/>
              <a:t>, please contact Jeffrey.buckley@tus.ie</a:t>
            </a:r>
          </a:p>
        </p:txBody>
      </p:sp>
    </p:spTree>
    <p:extLst>
      <p:ext uri="{BB962C8B-B14F-4D97-AF65-F5344CB8AC3E}">
        <p14:creationId xmlns:p14="http://schemas.microsoft.com/office/powerpoint/2010/main" val="305794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D3E2-AB42-D74B-AD0D-79230942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5F6F-352F-63F3-6E7B-49605CB6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50EB-FBAB-883F-BDF3-2DD8CBD3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on “Select a project”.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48E21-1BFD-9CEB-7C4A-AA177B89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55" y="2302525"/>
            <a:ext cx="6887890" cy="3874438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42B7FB2-5496-AF4C-9013-12AE8D17C46F}"/>
              </a:ext>
            </a:extLst>
          </p:cNvPr>
          <p:cNvSpPr/>
          <p:nvPr/>
        </p:nvSpPr>
        <p:spPr>
          <a:xfrm rot="1886061">
            <a:off x="3858030" y="2960931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4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EDE6-57E0-68B6-ABCE-221764EC6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A1E-1F4D-96CB-F342-19AFAA04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7466-41AF-CD28-8139-C7B83980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Click on “New project”.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19477-48D8-DD18-8FF5-B62E76EB3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2" y="2302525"/>
            <a:ext cx="6886736" cy="3874438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A0737A9-4C4F-3BFD-F2AD-875EAAD12FC5}"/>
              </a:ext>
            </a:extLst>
          </p:cNvPr>
          <p:cNvSpPr/>
          <p:nvPr/>
        </p:nvSpPr>
        <p:spPr>
          <a:xfrm rot="1886061">
            <a:off x="7410854" y="3561762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1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05074-E34A-8F6B-F3D9-D434E949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B417-FFF5-D7A6-D8F4-CFE93E08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7B71-949A-04D0-20D3-63860F56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Name your project something meaningful to you, such as “</a:t>
            </a:r>
            <a:r>
              <a:rPr lang="en-US" sz="2000" dirty="0" err="1"/>
              <a:t>ACJappJB</a:t>
            </a:r>
            <a:r>
              <a:rPr lang="en-US" sz="2000" dirty="0"/>
              <a:t>” (my initials are JB).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C1987-1343-87CF-7B11-63F64449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2" y="2302525"/>
            <a:ext cx="6886736" cy="3874437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24467D7-F667-3189-7288-17B7C39FA551}"/>
              </a:ext>
            </a:extLst>
          </p:cNvPr>
          <p:cNvSpPr/>
          <p:nvPr/>
        </p:nvSpPr>
        <p:spPr>
          <a:xfrm rot="1886061">
            <a:off x="3296056" y="375443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5982D29-698B-9981-A835-E1639DDDBB48}"/>
              </a:ext>
            </a:extLst>
          </p:cNvPr>
          <p:cNvSpPr/>
          <p:nvPr/>
        </p:nvSpPr>
        <p:spPr>
          <a:xfrm rot="1886061">
            <a:off x="3038879" y="4413694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9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D852-4EBD-E832-E782-D8F0F5CC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1EA7AB-067D-FE6E-81E1-CD5055AE9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013A-1FE6-4929-EA50-6890F6D09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7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E914-F227-A63B-4686-91A92C40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8CB9-9B81-3F59-1DEA-F4648A41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Google Drive and Google Sheets APIs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C4B9-96B8-7E02-A6C7-97A29E22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Back on the home screen, click “Select a project”.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F434D-A577-5BF6-3273-5B0731AE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33" y="2302525"/>
            <a:ext cx="6886734" cy="3874437"/>
          </a:xfrm>
          <a:prstGeom prst="rect">
            <a:avLst/>
          </a:prstGeom>
          <a:ln>
            <a:solidFill>
              <a:srgbClr val="0A4F57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D28ED55-403F-53FC-3B0C-E40E7C4B9EBC}"/>
              </a:ext>
            </a:extLst>
          </p:cNvPr>
          <p:cNvSpPr/>
          <p:nvPr/>
        </p:nvSpPr>
        <p:spPr>
          <a:xfrm rot="1886061">
            <a:off x="3781831" y="2935288"/>
            <a:ext cx="865762" cy="457200"/>
          </a:xfrm>
          <a:prstGeom prst="leftArrow">
            <a:avLst/>
          </a:prstGeom>
          <a:solidFill>
            <a:srgbClr val="FA8072"/>
          </a:solidFill>
          <a:ln w="28575">
            <a:solidFill>
              <a:srgbClr val="0A4F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6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1175</Words>
  <Application>Microsoft Office PowerPoint</Application>
  <PresentationFormat>Widescreen</PresentationFormat>
  <Paragraphs>127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Arial</vt:lpstr>
      <vt:lpstr>Inter</vt:lpstr>
      <vt:lpstr>Outfit</vt:lpstr>
      <vt:lpstr>Office Theme</vt:lpstr>
      <vt:lpstr>OpenACJ</vt:lpstr>
      <vt:lpstr>PowerPoint Presentation</vt:lpstr>
      <vt:lpstr>Go to the Google Cloud Console</vt:lpstr>
      <vt:lpstr>PowerPoint Presentation</vt:lpstr>
      <vt:lpstr>Create a project</vt:lpstr>
      <vt:lpstr>Create a project</vt:lpstr>
      <vt:lpstr>Create a project</vt:lpstr>
      <vt:lpstr>PowerPoint Presentation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Enable the Google Drive and Google Sheets APIs</vt:lpstr>
      <vt:lpstr>PowerPoint Presentation</vt:lpstr>
      <vt:lpstr>Create the Service Account</vt:lpstr>
      <vt:lpstr>Create the Service Account</vt:lpstr>
      <vt:lpstr>Create the Service Account</vt:lpstr>
      <vt:lpstr>Create the Service Account</vt:lpstr>
      <vt:lpstr>Create the Service Account</vt:lpstr>
      <vt:lpstr>Create the Service Account</vt:lpstr>
      <vt:lpstr>Create the Service Account</vt:lpstr>
      <vt:lpstr>PowerPoint Presentation</vt:lpstr>
      <vt:lpstr>Download the .json key</vt:lpstr>
      <vt:lpstr>Download the .json key</vt:lpstr>
      <vt:lpstr>Download the .json key</vt:lpstr>
      <vt:lpstr>Download the .json key</vt:lpstr>
      <vt:lpstr>Download the .json key</vt:lpstr>
      <vt:lpstr>PowerPoint Presentation</vt:lpstr>
      <vt:lpstr>Set up your own Google Drive folder for your own ACJ data</vt:lpstr>
      <vt:lpstr>Set up your own Google Drive folder for your own ACJ data</vt:lpstr>
      <vt:lpstr>Set up your own Google Drive folder for your own ACJ data</vt:lpstr>
      <vt:lpstr>Set up your own Google Drive folder for your own ACJ data</vt:lpstr>
      <vt:lpstr>Set up your own Google Drive folder for your own ACJ data</vt:lpstr>
      <vt:lpstr>PowerPoint Presentation</vt:lpstr>
      <vt:lpstr>Set up your own Google Drive folder for your own ACJ portfolios</vt:lpstr>
      <vt:lpstr>Set up your own Google Drive folder for your own ACJ portfolios</vt:lpstr>
      <vt:lpstr>Set up your own Google Drive folder for your own ACJ portfolios</vt:lpstr>
      <vt:lpstr>Set up your own Google Drive folder for your own ACJ portfolios</vt:lpstr>
      <vt:lpstr>PowerPoint Presentation</vt:lpstr>
      <vt:lpstr>Overview of Google Drive setup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Buckley</dc:creator>
  <cp:lastModifiedBy>Jeffrey Buckley</cp:lastModifiedBy>
  <cp:revision>4</cp:revision>
  <dcterms:created xsi:type="dcterms:W3CDTF">2026-05-28T09:37:14Z</dcterms:created>
  <dcterms:modified xsi:type="dcterms:W3CDTF">2026-06-01T03:14:10Z</dcterms:modified>
</cp:coreProperties>
</file>